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0" r:id="rId3"/>
    <p:sldMasterId id="2147483649" r:id="rId4"/>
  </p:sldMasterIdLst>
  <p:notesMasterIdLst>
    <p:notesMasterId r:id="rId4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94" r:id="rId12"/>
    <p:sldId id="321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322" r:id="rId44"/>
    <p:sldId id="323" r:id="rId45"/>
    <p:sldId id="324" r:id="rId46"/>
    <p:sldId id="325" r:id="rId47"/>
    <p:sldId id="326" r:id="rId4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1D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0" autoAdjust="0"/>
    <p:restoredTop sz="94660"/>
  </p:normalViewPr>
  <p:slideViewPr>
    <p:cSldViewPr>
      <p:cViewPr varScale="1">
        <p:scale>
          <a:sx n="74" d="100"/>
          <a:sy n="74" d="100"/>
        </p:scale>
        <p:origin x="-133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5EB6A-1E88-4E05-953A-3F2584EAE2EF}" type="datetimeFigureOut">
              <a:rPr lang="it-IT" smtClean="0"/>
              <a:pPr/>
              <a:t>30/09/2013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F0F43-323F-469E-A5B2-F8909F7A2FD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Hardware" TargetMode="External"/><Relationship Id="rId13" Type="http://schemas.openxmlformats.org/officeDocument/2006/relationships/hyperlink" Target="http://it.wikipedia.org/wiki/Web_Service" TargetMode="External"/><Relationship Id="rId18" Type="http://schemas.openxmlformats.org/officeDocument/2006/relationships/hyperlink" Target="http://it.wikipedia.org/wiki/Ottobre" TargetMode="External"/><Relationship Id="rId3" Type="http://schemas.openxmlformats.org/officeDocument/2006/relationships/hyperlink" Target="http://it.wikipedia.org/wiki/Acronimo" TargetMode="External"/><Relationship Id="rId7" Type="http://schemas.openxmlformats.org/officeDocument/2006/relationships/hyperlink" Target="http://it.wikipedia.org/wiki/XML" TargetMode="External"/><Relationship Id="rId12" Type="http://schemas.openxmlformats.org/officeDocument/2006/relationships/hyperlink" Target="http://it.wikipedia.org/wiki/E-business" TargetMode="External"/><Relationship Id="rId17" Type="http://schemas.openxmlformats.org/officeDocument/2006/relationships/hyperlink" Target="http://it.wikipedia.org/wiki/Universal_Description_Discovery_and_Integration" TargetMode="External"/><Relationship Id="rId2" Type="http://schemas.openxmlformats.org/officeDocument/2006/relationships/slide" Target="../slides/slide42.xml"/><Relationship Id="rId16" Type="http://schemas.openxmlformats.org/officeDocument/2006/relationships/hyperlink" Target="http://it.wikipedia.org/wiki/2002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it.wikipedia.org/wiki/Indicizzazione" TargetMode="External"/><Relationship Id="rId11" Type="http://schemas.openxmlformats.org/officeDocument/2006/relationships/hyperlink" Target="http://it.wikipedia.org/wiki/2000" TargetMode="External"/><Relationship Id="rId5" Type="http://schemas.openxmlformats.org/officeDocument/2006/relationships/hyperlink" Target="http://it.wikipedia.org/wiki/Ordinamento" TargetMode="External"/><Relationship Id="rId15" Type="http://schemas.openxmlformats.org/officeDocument/2006/relationships/hyperlink" Target="http://it.wikipedia.org/wiki/Luglio" TargetMode="External"/><Relationship Id="rId10" Type="http://schemas.openxmlformats.org/officeDocument/2006/relationships/hyperlink" Target="http://it.wikipedia.org/wiki/1999" TargetMode="External"/><Relationship Id="rId19" Type="http://schemas.openxmlformats.org/officeDocument/2006/relationships/hyperlink" Target="http://it.wikipedia.org/wiki/2004" TargetMode="External"/><Relationship Id="rId4" Type="http://schemas.openxmlformats.org/officeDocument/2006/relationships/hyperlink" Target="http://it.wikipedia.org/wiki/Database" TargetMode="External"/><Relationship Id="rId9" Type="http://schemas.openxmlformats.org/officeDocument/2006/relationships/hyperlink" Target="http://it.wikipedia.org/wiki/Internet" TargetMode="External"/><Relationship Id="rId14" Type="http://schemas.openxmlformats.org/officeDocument/2006/relationships/hyperlink" Target="http://it.wikipedia.org/wiki/Web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Tassonomia" TargetMode="External"/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it.wikipedia.org/wiki/Web_Services_Description_Language" TargetMode="External"/><Relationship Id="rId5" Type="http://schemas.openxmlformats.org/officeDocument/2006/relationships/hyperlink" Target="http://it.wikipedia.org/wiki/SOAP" TargetMode="External"/><Relationship Id="rId4" Type="http://schemas.openxmlformats.org/officeDocument/2006/relationships/hyperlink" Target="http://it.wikipedia.org/wiki/Standard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55424" y="685488"/>
            <a:ext cx="454715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2659" name="Segnaposto note 2"/>
          <p:cNvSpPr>
            <a:spLocks noGrp="1"/>
          </p:cNvSpPr>
          <p:nvPr>
            <p:ph type="body" idx="1"/>
          </p:nvPr>
        </p:nvSpPr>
        <p:spPr bwMode="auto">
          <a:xfrm>
            <a:off x="686421" y="4344025"/>
            <a:ext cx="5485158" cy="4114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it-IT" smtClean="0">
                <a:latin typeface="Arial" pitchFamily="34" charset="0"/>
              </a:rPr>
              <a:t>L'</a:t>
            </a:r>
            <a:r>
              <a:rPr lang="it-IT" b="1" smtClean="0">
                <a:latin typeface="Arial" pitchFamily="34" charset="0"/>
              </a:rPr>
              <a:t>UDDI</a:t>
            </a:r>
            <a:r>
              <a:rPr lang="it-IT" smtClean="0">
                <a:latin typeface="Arial" pitchFamily="34" charset="0"/>
              </a:rPr>
              <a:t> (</a:t>
            </a:r>
            <a:r>
              <a:rPr lang="it-IT" smtClean="0">
                <a:latin typeface="Arial" pitchFamily="34" charset="0"/>
                <a:hlinkClick r:id="rId3" tooltip="Acronimo"/>
              </a:rPr>
              <a:t>acronimo</a:t>
            </a:r>
            <a:r>
              <a:rPr lang="it-IT" smtClean="0">
                <a:latin typeface="Arial" pitchFamily="34" charset="0"/>
              </a:rPr>
              <a:t> di </a:t>
            </a:r>
            <a:r>
              <a:rPr lang="it-IT" b="1" smtClean="0">
                <a:latin typeface="Arial" pitchFamily="34" charset="0"/>
              </a:rPr>
              <a:t>Universal Description Discovery and Integration</a:t>
            </a:r>
            <a:r>
              <a:rPr lang="it-IT" smtClean="0">
                <a:latin typeface="Arial" pitchFamily="34" charset="0"/>
              </a:rPr>
              <a:t>) è un </a:t>
            </a:r>
            <a:r>
              <a:rPr lang="it-IT" i="1" smtClean="0">
                <a:latin typeface="Arial" pitchFamily="34" charset="0"/>
              </a:rPr>
              <a:t>registry</a:t>
            </a:r>
            <a:r>
              <a:rPr lang="it-IT" smtClean="0">
                <a:latin typeface="Arial" pitchFamily="34" charset="0"/>
              </a:rPr>
              <a:t> (ovvero una </a:t>
            </a:r>
            <a:r>
              <a:rPr lang="it-IT" smtClean="0">
                <a:latin typeface="Arial" pitchFamily="34" charset="0"/>
                <a:hlinkClick r:id="rId4" tooltip="Database"/>
              </a:rPr>
              <a:t>base dati</a:t>
            </a:r>
            <a:r>
              <a:rPr lang="it-IT" smtClean="0">
                <a:latin typeface="Arial" pitchFamily="34" charset="0"/>
              </a:rPr>
              <a:t> </a:t>
            </a:r>
            <a:r>
              <a:rPr lang="it-IT" smtClean="0">
                <a:latin typeface="Arial" pitchFamily="34" charset="0"/>
                <a:hlinkClick r:id="rId5" tooltip="Ordinamento"/>
              </a:rPr>
              <a:t>ordinata</a:t>
            </a:r>
            <a:r>
              <a:rPr lang="it-IT" smtClean="0">
                <a:latin typeface="Arial" pitchFamily="34" charset="0"/>
              </a:rPr>
              <a:t> ed </a:t>
            </a:r>
            <a:r>
              <a:rPr lang="it-IT" smtClean="0">
                <a:latin typeface="Arial" pitchFamily="34" charset="0"/>
                <a:hlinkClick r:id="rId6" tooltip="Indicizzazione"/>
              </a:rPr>
              <a:t>indicizzata</a:t>
            </a:r>
            <a:r>
              <a:rPr lang="it-IT" smtClean="0">
                <a:latin typeface="Arial" pitchFamily="34" charset="0"/>
              </a:rPr>
              <a:t>), basato su </a:t>
            </a:r>
            <a:r>
              <a:rPr lang="it-IT" smtClean="0">
                <a:latin typeface="Arial" pitchFamily="34" charset="0"/>
                <a:hlinkClick r:id="rId7" tooltip="XML"/>
              </a:rPr>
              <a:t>XML</a:t>
            </a:r>
            <a:r>
              <a:rPr lang="it-IT" smtClean="0">
                <a:latin typeface="Arial" pitchFamily="34" charset="0"/>
              </a:rPr>
              <a:t> ed indipendente dalla piattaforma </a:t>
            </a:r>
            <a:r>
              <a:rPr lang="it-IT" smtClean="0">
                <a:latin typeface="Arial" pitchFamily="34" charset="0"/>
                <a:hlinkClick r:id="rId8" tooltip="Hardware"/>
              </a:rPr>
              <a:t>hardware</a:t>
            </a:r>
            <a:r>
              <a:rPr lang="it-IT" smtClean="0">
                <a:latin typeface="Arial" pitchFamily="34" charset="0"/>
              </a:rPr>
              <a:t>, che permette alle aziende la pubblicazione dei propri dati e dei servizi offerti su </a:t>
            </a:r>
            <a:r>
              <a:rPr lang="it-IT" smtClean="0">
                <a:latin typeface="Arial" pitchFamily="34" charset="0"/>
                <a:hlinkClick r:id="rId9" tooltip="Internet"/>
              </a:rPr>
              <a:t>internet</a:t>
            </a:r>
            <a:r>
              <a:rPr lang="it-IT" smtClean="0">
                <a:latin typeface="Arial" pitchFamily="34" charset="0"/>
              </a:rPr>
              <a:t>.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  <a:p>
            <a:pPr eaLnBrk="1" hangingPunct="1"/>
            <a:r>
              <a:rPr lang="it-IT" smtClean="0">
                <a:latin typeface="Arial" pitchFamily="34" charset="0"/>
              </a:rPr>
              <a:t>UDDI, un'iniziativa "open" sviluppata tra il </a:t>
            </a:r>
            <a:r>
              <a:rPr lang="it-IT" smtClean="0">
                <a:latin typeface="Arial" pitchFamily="34" charset="0"/>
                <a:hlinkClick r:id="rId10" tooltip="1999"/>
              </a:rPr>
              <a:t>1999</a:t>
            </a:r>
            <a:r>
              <a:rPr lang="it-IT" smtClean="0">
                <a:latin typeface="Arial" pitchFamily="34" charset="0"/>
              </a:rPr>
              <a:t> ed il </a:t>
            </a:r>
            <a:r>
              <a:rPr lang="it-IT" smtClean="0">
                <a:latin typeface="Arial" pitchFamily="34" charset="0"/>
                <a:hlinkClick r:id="rId11" tooltip="2000"/>
              </a:rPr>
              <a:t>2000</a:t>
            </a:r>
            <a:r>
              <a:rPr lang="it-IT" smtClean="0">
                <a:latin typeface="Arial" pitchFamily="34" charset="0"/>
              </a:rPr>
              <a:t> e sponsorizzata dall'</a:t>
            </a:r>
            <a:r>
              <a:rPr lang="it-IT" i="1" smtClean="0">
                <a:latin typeface="Arial" pitchFamily="34" charset="0"/>
              </a:rPr>
              <a:t>Organization for the Advancement of Structured Information Standards</a:t>
            </a:r>
            <a:r>
              <a:rPr lang="it-IT" smtClean="0">
                <a:latin typeface="Arial" pitchFamily="34" charset="0"/>
              </a:rPr>
              <a:t> (consorzio internazionale per lo sviluppo e l'adozione di standard nel campo dell'</a:t>
            </a:r>
            <a:r>
              <a:rPr lang="it-IT" smtClean="0">
                <a:latin typeface="Arial" pitchFamily="34" charset="0"/>
                <a:hlinkClick r:id="rId12" tooltip="E-business"/>
              </a:rPr>
              <a:t>e-business</a:t>
            </a:r>
            <a:r>
              <a:rPr lang="it-IT" smtClean="0">
                <a:latin typeface="Arial" pitchFamily="34" charset="0"/>
              </a:rPr>
              <a:t> e dei </a:t>
            </a:r>
            <a:r>
              <a:rPr lang="it-IT" smtClean="0">
                <a:latin typeface="Arial" pitchFamily="34" charset="0"/>
                <a:hlinkClick r:id="rId13" tooltip="Web Service"/>
              </a:rPr>
              <a:t>Web Services</a:t>
            </a:r>
            <a:r>
              <a:rPr lang="it-IT" smtClean="0">
                <a:latin typeface="Arial" pitchFamily="34" charset="0"/>
              </a:rPr>
              <a:t> spesso indicato anche come </a:t>
            </a:r>
            <a:r>
              <a:rPr lang="it-IT" i="1" smtClean="0">
                <a:latin typeface="Arial" pitchFamily="34" charset="0"/>
              </a:rPr>
              <a:t>OASIS</a:t>
            </a:r>
            <a:r>
              <a:rPr lang="it-IT" smtClean="0">
                <a:latin typeface="Arial" pitchFamily="34" charset="0"/>
              </a:rPr>
              <a:t>), permette la scoperta e l'interrogazione dei servizi offerti sul </a:t>
            </a:r>
            <a:r>
              <a:rPr lang="it-IT" smtClean="0">
                <a:latin typeface="Arial" pitchFamily="34" charset="0"/>
                <a:hlinkClick r:id="rId14" tooltip="Web"/>
              </a:rPr>
              <a:t>web</a:t>
            </a:r>
            <a:r>
              <a:rPr lang="it-IT" smtClean="0">
                <a:latin typeface="Arial" pitchFamily="34" charset="0"/>
              </a:rPr>
              <a:t>, delle aziende che li offrono e della maniera per usufruirne.</a:t>
            </a:r>
          </a:p>
          <a:p>
            <a:pPr eaLnBrk="1" hangingPunct="1"/>
            <a:r>
              <a:rPr lang="it-IT" smtClean="0">
                <a:latin typeface="Arial" pitchFamily="34" charset="0"/>
              </a:rPr>
              <a:t>La versione 2.04 dello standard è stata pubblicata nel </a:t>
            </a:r>
            <a:r>
              <a:rPr lang="it-IT" smtClean="0">
                <a:latin typeface="Arial" pitchFamily="34" charset="0"/>
                <a:hlinkClick r:id="rId15" tooltip="Luglio"/>
              </a:rPr>
              <a:t>luglio</a:t>
            </a:r>
            <a:r>
              <a:rPr lang="it-IT" smtClean="0">
                <a:latin typeface="Arial" pitchFamily="34" charset="0"/>
              </a:rPr>
              <a:t> </a:t>
            </a:r>
            <a:r>
              <a:rPr lang="it-IT" smtClean="0">
                <a:latin typeface="Arial" pitchFamily="34" charset="0"/>
                <a:hlinkClick r:id="rId16" tooltip="2002"/>
              </a:rPr>
              <a:t>2002</a:t>
            </a:r>
            <a:r>
              <a:rPr lang="it-IT" baseline="30000" smtClean="0">
                <a:latin typeface="Arial" pitchFamily="34" charset="0"/>
                <a:hlinkClick r:id="rId17"/>
              </a:rPr>
              <a:t>[1]</a:t>
            </a:r>
            <a:r>
              <a:rPr lang="it-IT" smtClean="0">
                <a:latin typeface="Arial" pitchFamily="34" charset="0"/>
              </a:rPr>
              <a:t>, la versione 3.0.2 nell'</a:t>
            </a:r>
            <a:r>
              <a:rPr lang="it-IT" smtClean="0">
                <a:latin typeface="Arial" pitchFamily="34" charset="0"/>
                <a:hlinkClick r:id="rId18" tooltip="Ottobre"/>
              </a:rPr>
              <a:t>ottobre</a:t>
            </a:r>
            <a:r>
              <a:rPr lang="it-IT" smtClean="0">
                <a:latin typeface="Arial" pitchFamily="34" charset="0"/>
              </a:rPr>
              <a:t> </a:t>
            </a:r>
            <a:r>
              <a:rPr lang="it-IT" smtClean="0">
                <a:latin typeface="Arial" pitchFamily="34" charset="0"/>
                <a:hlinkClick r:id="rId19" tooltip="2004"/>
              </a:rPr>
              <a:t>2004</a:t>
            </a:r>
            <a:r>
              <a:rPr lang="it-IT" baseline="30000" smtClean="0">
                <a:latin typeface="Arial" pitchFamily="34" charset="0"/>
                <a:hlinkClick r:id="rId17"/>
              </a:rPr>
              <a:t>[2]</a:t>
            </a:r>
            <a:endParaRPr lang="it-IT" smtClean="0">
              <a:latin typeface="Arial" pitchFamily="34" charset="0"/>
            </a:endParaRP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582660" name="Segnaposto numero diapositiva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30" tIns="44865" rIns="89730" bIns="44865" anchor="b"/>
          <a:lstStyle/>
          <a:p>
            <a:pPr algn="r"/>
            <a:fld id="{484C8ED0-12EF-4A18-8F8D-A747A5335A1B}" type="slidenum">
              <a:rPr lang="it-IT" sz="1200"/>
              <a:pPr algn="r"/>
              <a:t>42</a:t>
            </a:fld>
            <a:endParaRPr lang="it-IT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4707" name="Segnaposto note 2"/>
          <p:cNvSpPr>
            <a:spLocks noGrp="1"/>
          </p:cNvSpPr>
          <p:nvPr>
            <p:ph type="body" idx="1"/>
          </p:nvPr>
        </p:nvSpPr>
        <p:spPr bwMode="auto">
          <a:xfrm>
            <a:off x="686421" y="4344025"/>
            <a:ext cx="5485158" cy="4114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it-IT" smtClean="0">
                <a:latin typeface="Arial" pitchFamily="34" charset="0"/>
              </a:rPr>
              <a:t>Una "registrazione" UDDI consiste di tre diverse componenti:</a:t>
            </a:r>
          </a:p>
          <a:p>
            <a:pPr eaLnBrk="1" hangingPunct="1"/>
            <a:r>
              <a:rPr lang="it-IT" smtClean="0">
                <a:latin typeface="Arial" pitchFamily="34" charset="0"/>
              </a:rPr>
              <a:t>Pagine bianche (</a:t>
            </a:r>
            <a:r>
              <a:rPr lang="it-IT" i="1" smtClean="0">
                <a:latin typeface="Arial" pitchFamily="34" charset="0"/>
              </a:rPr>
              <a:t>White Pages</a:t>
            </a:r>
            <a:r>
              <a:rPr lang="it-IT" smtClean="0">
                <a:latin typeface="Arial" pitchFamily="34" charset="0"/>
              </a:rPr>
              <a:t>): indirizzo, contatti (dell'azienda che offre uno o più servizi) e identificativi;</a:t>
            </a:r>
          </a:p>
          <a:p>
            <a:pPr eaLnBrk="1" hangingPunct="1"/>
            <a:r>
              <a:rPr lang="it-IT" smtClean="0">
                <a:latin typeface="Arial" pitchFamily="34" charset="0"/>
              </a:rPr>
              <a:t>Pagine gialle (</a:t>
            </a:r>
            <a:r>
              <a:rPr lang="it-IT" i="1" smtClean="0">
                <a:latin typeface="Arial" pitchFamily="34" charset="0"/>
              </a:rPr>
              <a:t>Yellow Pages</a:t>
            </a:r>
            <a:r>
              <a:rPr lang="it-IT" smtClean="0">
                <a:latin typeface="Arial" pitchFamily="34" charset="0"/>
              </a:rPr>
              <a:t>): categorizzazione dei servizi basata su </a:t>
            </a:r>
            <a:r>
              <a:rPr lang="it-IT" smtClean="0">
                <a:latin typeface="Arial" pitchFamily="34" charset="0"/>
                <a:hlinkClick r:id="rId3" tooltip="Tassonomia"/>
              </a:rPr>
              <a:t>tassonomie</a:t>
            </a:r>
            <a:r>
              <a:rPr lang="it-IT" smtClean="0">
                <a:latin typeface="Arial" pitchFamily="34" charset="0"/>
              </a:rPr>
              <a:t> </a:t>
            </a:r>
            <a:r>
              <a:rPr lang="it-IT" smtClean="0">
                <a:latin typeface="Arial" pitchFamily="34" charset="0"/>
                <a:hlinkClick r:id="rId4" tooltip="Standard"/>
              </a:rPr>
              <a:t>standardizzate</a:t>
            </a:r>
            <a:r>
              <a:rPr lang="it-IT" smtClean="0">
                <a:latin typeface="Arial" pitchFamily="34" charset="0"/>
              </a:rPr>
              <a:t>;</a:t>
            </a:r>
          </a:p>
          <a:p>
            <a:pPr eaLnBrk="1" hangingPunct="1"/>
            <a:r>
              <a:rPr lang="it-IT" smtClean="0">
                <a:latin typeface="Arial" pitchFamily="34" charset="0"/>
              </a:rPr>
              <a:t>Pagine verdi (</a:t>
            </a:r>
            <a:r>
              <a:rPr lang="it-IT" i="1" smtClean="0">
                <a:latin typeface="Arial" pitchFamily="34" charset="0"/>
              </a:rPr>
              <a:t>Green Pages</a:t>
            </a:r>
            <a:r>
              <a:rPr lang="it-IT" smtClean="0">
                <a:latin typeface="Arial" pitchFamily="34" charset="0"/>
              </a:rPr>
              <a:t>): informazioni (tecniche) dei servizi fornite dall'azienda</a:t>
            </a:r>
          </a:p>
          <a:p>
            <a:pPr eaLnBrk="1" hangingPunct="1"/>
            <a:r>
              <a:rPr lang="it-IT" smtClean="0">
                <a:latin typeface="Arial" pitchFamily="34" charset="0"/>
              </a:rPr>
              <a:t>L'UDDI è uno degli </a:t>
            </a:r>
            <a:r>
              <a:rPr lang="it-IT" smtClean="0">
                <a:latin typeface="Arial" pitchFamily="34" charset="0"/>
                <a:hlinkClick r:id="rId4" tooltip="Standard"/>
              </a:rPr>
              <a:t>standard</a:t>
            </a:r>
            <a:r>
              <a:rPr lang="it-IT" smtClean="0">
                <a:latin typeface="Arial" pitchFamily="34" charset="0"/>
              </a:rPr>
              <a:t> alla base del funzionamento dei Web Service: è stato progettato per essere interrogato da messaggi in </a:t>
            </a:r>
            <a:r>
              <a:rPr lang="it-IT" smtClean="0">
                <a:latin typeface="Arial" pitchFamily="34" charset="0"/>
                <a:hlinkClick r:id="rId5" tooltip="SOAP"/>
              </a:rPr>
              <a:t>SOAP</a:t>
            </a:r>
            <a:r>
              <a:rPr lang="it-IT" smtClean="0">
                <a:latin typeface="Arial" pitchFamily="34" charset="0"/>
              </a:rPr>
              <a:t> e per fornire il collegamento ai documenti </a:t>
            </a:r>
            <a:r>
              <a:rPr lang="it-IT" smtClean="0">
                <a:latin typeface="Arial" pitchFamily="34" charset="0"/>
                <a:hlinkClick r:id="rId6" tooltip="Web Services Description Language"/>
              </a:rPr>
              <a:t>WSDL</a:t>
            </a:r>
            <a:r>
              <a:rPr lang="it-IT" smtClean="0">
                <a:latin typeface="Arial" pitchFamily="34" charset="0"/>
              </a:rPr>
              <a:t> che descrivono i vincoli protocollari ed i formati dei messaggi necessari per l'interazione con i Web Service elencati nella propria </a:t>
            </a:r>
            <a:r>
              <a:rPr lang="it-IT" i="1" smtClean="0">
                <a:latin typeface="Arial" pitchFamily="34" charset="0"/>
              </a:rPr>
              <a:t>directory</a:t>
            </a:r>
            <a:r>
              <a:rPr lang="it-IT" smtClean="0">
                <a:latin typeface="Arial" pitchFamily="34" charset="0"/>
              </a:rPr>
              <a:t>.</a:t>
            </a:r>
          </a:p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584708" name="Segnaposto numero diapositiva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30" tIns="44865" rIns="89730" bIns="44865" anchor="b"/>
          <a:lstStyle/>
          <a:p>
            <a:pPr algn="r"/>
            <a:fld id="{52AA1EBE-E05C-4ACA-AC8F-E739890FA826}" type="slidenum">
              <a:rPr lang="it-IT" sz="1200"/>
              <a:pPr algn="r"/>
              <a:t>43</a:t>
            </a:fld>
            <a:endParaRPr lang="it-IT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  <a:noFill/>
        </p:spPr>
        <p:txBody>
          <a:bodyPr/>
          <a:lstStyle>
            <a:lvl1pPr marL="0" indent="0" algn="ct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CDBAA1-CEB1-4FEE-812A-202BEEC0E1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  <a:endParaRPr lang="it-IT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57200" y="762000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Rectangle 7" descr="Gold bar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5" name="Rectangle 9" descr="Orange bar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6" name="Rectangle 10" descr="Slate bar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379413" y="6564313"/>
            <a:ext cx="832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/>
              <a:t>Tecnologia dei Servizi “Grid e cloud computing”</a:t>
            </a:r>
            <a:r>
              <a:rPr lang="it-IT" sz="1000"/>
              <a:t> - Lezione 004b                                                                                                                           </a:t>
            </a:r>
            <a:fld id="{C6B64182-5434-4174-BBAC-2A47AFB8C590}" type="slidenum">
              <a:rPr lang="it-IT" sz="1000"/>
              <a:pPr/>
              <a:t>‹N›</a:t>
            </a:fld>
            <a:endParaRPr lang="en-GB" sz="1000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400050" y="6484938"/>
            <a:ext cx="8001000" cy="0"/>
          </a:xfrm>
          <a:prstGeom prst="line">
            <a:avLst/>
          </a:prstGeom>
          <a:noFill/>
          <a:ln w="1905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1618"/>
            <a:ext cx="7772400" cy="1243002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A993-70F2-493C-9F15-4D8FFAE0E9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33A6-4112-4BD2-A666-0AFA4921EA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EA55-04B4-4B84-A093-B0F603F55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F781-ECA3-4DA8-AB4D-7307637B0A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483C-D300-4346-B89C-7BB853271F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81CD-DF69-4840-9ACE-3E85E9E2A0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E7C-7717-4AF7-BFDB-3D36ADF4EB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93FF-85F1-47DA-A9AD-1E2E0E18A9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486C-7F90-4AA6-B701-823645D091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0C99-430C-42A5-A463-3FB7EA9F38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18FE7-C1C0-4784-A895-0E5A33A2E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8FFD-9A0F-4E3F-94A7-6E51F79CDE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7D84-6F43-42FB-96BE-1DAC564F75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63E4-2A17-4662-94DD-EA59D45BFF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2DB03-CADD-4A81-9113-20A84F48BB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AEF66-1F77-496C-A9D4-0B4279E4F7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2D8E2-E80F-49FF-B201-5E4012F93E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7BA7-6D79-44D0-8706-B99DA58C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A7CE-3588-4BD5-8FA2-3A52BE1501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CAB-2050-415B-BE16-1AEA38B4AE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C8DA-5F61-499F-903F-86C01B367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3337-57B9-4AE0-8FFC-CB4FAB81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8508-4479-442B-BD6D-F1CC415DB0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8B9-65CE-45FE-8342-F780EF179A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6EA1-9594-4E72-A6AE-0C421835F7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013D9-A441-48CF-8019-CF3EB1B2E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32A6-D356-4DC8-B40F-94C1CCC3AD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ACD1-C0FC-4A02-8249-2917EEE1C1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C30-3BEB-4F6F-96AA-032558743A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18DC-D193-4BDF-B8D4-4853083FA8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48EA-2D20-4FF5-B682-49896596A3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7C13F-B15D-477D-A8F5-008F8FB337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6BC-D21A-456F-88AE-53B147324F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101013" y="6237288"/>
            <a:ext cx="949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74112B-CB5C-428A-B368-5C52692BEB20}" type="slidenum">
              <a:rPr lang="it-IT" sz="1400">
                <a:solidFill>
                  <a:schemeClr val="bg1"/>
                </a:solidFill>
                <a:latin typeface="Tahoma" pitchFamily="34" charset="0"/>
              </a:rPr>
              <a:pPr algn="ctr">
                <a:defRPr/>
              </a:pPr>
              <a:t>‹N›</a:t>
            </a:fld>
            <a:endParaRPr lang="it-IT" sz="14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4028" r:id="rId13"/>
    <p:sldLayoutId id="2147484029" r:id="rId14"/>
    <p:sldLayoutId id="2147484030" r:id="rId15"/>
    <p:sldLayoutId id="2147484031" r:id="rId16"/>
    <p:sldLayoutId id="2147484032" r:id="rId17"/>
    <p:sldLayoutId id="2147484033" r:id="rId18"/>
    <p:sldLayoutId id="2147484034" r:id="rId19"/>
    <p:sldLayoutId id="2147484035" r:id="rId20"/>
    <p:sldLayoutId id="2147484036" r:id="rId21"/>
    <p:sldLayoutId id="2147484037" r:id="rId22"/>
    <p:sldLayoutId id="2147484038" r:id="rId23"/>
    <p:sldLayoutId id="2147484039" r:id="rId24"/>
    <p:sldLayoutId id="2147484040" r:id="rId25"/>
    <p:sldLayoutId id="2147484041" r:id="rId26"/>
    <p:sldLayoutId id="2147484042" r:id="rId27"/>
    <p:sldLayoutId id="2147484043" r:id="rId28"/>
    <p:sldLayoutId id="2147484044" r:id="rId29"/>
    <p:sldLayoutId id="2147484045" r:id="rId30"/>
    <p:sldLayoutId id="2147484046" r:id="rId31"/>
    <p:sldLayoutId id="2147484047" r:id="rId32"/>
    <p:sldLayoutId id="2147484048" r:id="rId33"/>
    <p:sldLayoutId id="2147484049" r:id="rId34"/>
    <p:sldLayoutId id="2147484050" r:id="rId35"/>
    <p:sldLayoutId id="2147484051" r:id="rId36"/>
    <p:sldLayoutId id="2147484052" r:id="rId37"/>
    <p:sldLayoutId id="2147484053" r:id="rId38"/>
    <p:sldLayoutId id="2147484054" r:id="rId3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C28556-F784-42E1-B5DA-658790A48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97F34-D884-407C-892D-D0B0DF48B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2FBE5-C26A-4B9B-8EB1-7DDA65B65D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TR/wsdl" TargetMode="External"/><Relationship Id="rId2" Type="http://schemas.openxmlformats.org/officeDocument/2006/relationships/hyperlink" Target="http://www.w3.org/2000/xp/Group/" TargetMode="External"/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xmethods.net/ve2/Tools.p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oftwaresecretweapons.com/jspwiki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s.apache.org/axi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s.apache.org/axis2/" TargetMode="External"/><Relationship Id="rId4" Type="http://schemas.openxmlformats.org/officeDocument/2006/relationships/hyperlink" Target="http://localhost:8080/axis/services/WidgetPrice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pywebsvcs.sourceforge.ne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688233" y="1196752"/>
            <a:ext cx="7772401" cy="1470025"/>
          </a:xfrm>
        </p:spPr>
        <p:txBody>
          <a:bodyPr/>
          <a:lstStyle/>
          <a:p>
            <a:pPr eaLnBrk="1" hangingPunct="1"/>
            <a:r>
              <a:rPr lang="it-IT" sz="3600" b="1" dirty="0" smtClean="0">
                <a:latin typeface="Tahoma" pitchFamily="34" charset="0"/>
              </a:rPr>
              <a:t/>
            </a:r>
            <a:br>
              <a:rPr lang="it-IT" sz="3600" b="1" dirty="0" smtClean="0">
                <a:latin typeface="Tahoma" pitchFamily="34" charset="0"/>
              </a:rPr>
            </a:br>
            <a:r>
              <a:rPr lang="it-IT" sz="3600" b="1" dirty="0" smtClean="0">
                <a:latin typeface="Tahoma" pitchFamily="34" charset="0"/>
              </a:rPr>
              <a:t> </a:t>
            </a:r>
            <a:r>
              <a:rPr lang="it-IT" sz="2400" b="1" dirty="0" smtClean="0">
                <a:latin typeface="Tahoma" pitchFamily="34" charset="0"/>
              </a:rPr>
              <a:t>Corso di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Web </a:t>
            </a:r>
            <a:r>
              <a:rPr lang="it-IT" sz="2400" b="1" dirty="0" err="1" smtClean="0">
                <a:latin typeface="Tahoma" pitchFamily="34" charset="0"/>
              </a:rPr>
              <a:t>Services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A A. </a:t>
            </a:r>
            <a:r>
              <a:rPr lang="it-IT" sz="2400" b="1" smtClean="0">
                <a:latin typeface="Tahoma" pitchFamily="34" charset="0"/>
              </a:rPr>
              <a:t>2013 2014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Domenico Rosaci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 </a:t>
            </a:r>
            <a:r>
              <a:rPr lang="it-IT" sz="4800" b="1" dirty="0" smtClean="0">
                <a:latin typeface="Tahoma" pitchFamily="34" charset="0"/>
              </a:rPr>
              <a:t>Descrivere </a:t>
            </a:r>
            <a:br>
              <a:rPr lang="it-IT" sz="48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servizi</a:t>
            </a:r>
            <a:br>
              <a:rPr lang="it-IT" sz="48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SOAP</a:t>
            </a:r>
            <a:endParaRPr lang="it-IT" sz="1200" b="1" dirty="0" smtClean="0">
              <a:latin typeface="Tahoma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812088" y="1412875"/>
            <a:ext cx="1331912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4" y="980728"/>
            <a:ext cx="7742064" cy="504056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sz="1800" dirty="0" smtClean="0"/>
              <a:t>I Web </a:t>
            </a:r>
            <a:r>
              <a:rPr lang="it-IT" sz="1800" dirty="0" err="1" smtClean="0"/>
              <a:t>Services</a:t>
            </a:r>
            <a:r>
              <a:rPr lang="it-IT" sz="1800" dirty="0" smtClean="0"/>
              <a:t> </a:t>
            </a:r>
            <a:r>
              <a:rPr lang="it-IT" sz="1800" dirty="0" err="1" smtClean="0"/>
              <a:t>Description</a:t>
            </a:r>
            <a:r>
              <a:rPr lang="it-IT" sz="1800" dirty="0" smtClean="0"/>
              <a:t> </a:t>
            </a:r>
            <a:r>
              <a:rPr lang="it-IT" sz="1800" dirty="0" err="1" smtClean="0"/>
              <a:t>Language</a:t>
            </a:r>
            <a:r>
              <a:rPr lang="it-IT" sz="1800" dirty="0" smtClean="0"/>
              <a:t> è il formato utilizzato per descrivere le interfacce dei web service. </a:t>
            </a:r>
          </a:p>
          <a:p>
            <a:pPr>
              <a:lnSpc>
                <a:spcPct val="80000"/>
              </a:lnSpc>
            </a:pPr>
            <a:r>
              <a:rPr lang="it-IT" sz="1800" dirty="0" smtClean="0"/>
              <a:t>Rappresentano un modo di descrivere servizi e come questi sono limitati a specifici indirizzi di rete.</a:t>
            </a:r>
          </a:p>
          <a:p>
            <a:pPr>
              <a:lnSpc>
                <a:spcPct val="80000"/>
              </a:lnSpc>
            </a:pPr>
            <a:r>
              <a:rPr lang="it-IT" sz="1800" dirty="0" smtClean="0"/>
              <a:t>WSDL ha tre parti fondamentali: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AutoNum type="arabicPeriod"/>
            </a:pPr>
            <a:r>
              <a:rPr lang="it-IT" sz="1800" dirty="0" err="1" smtClean="0"/>
              <a:t>Definizioni…</a:t>
            </a:r>
            <a:endParaRPr lang="it-IT" sz="1800" dirty="0" smtClean="0"/>
          </a:p>
          <a:p>
            <a:pPr lvl="1">
              <a:lnSpc>
                <a:spcPct val="80000"/>
              </a:lnSpc>
              <a:buSzTx/>
            </a:pPr>
            <a:r>
              <a:rPr lang="it-IT" sz="1600" dirty="0" smtClean="0"/>
              <a:t>generalmente espressi in XML includono sia le definizioni dei data </a:t>
            </a:r>
            <a:r>
              <a:rPr lang="it-IT" sz="1600" dirty="0" err="1" smtClean="0"/>
              <a:t>type</a:t>
            </a:r>
            <a:r>
              <a:rPr lang="it-IT" sz="1600" dirty="0" smtClean="0"/>
              <a:t>, che quelle dei messaggi. 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AutoNum type="arabicPeriod" startAt="2"/>
            </a:pPr>
            <a:r>
              <a:rPr lang="it-IT" sz="1800" dirty="0" err="1" smtClean="0"/>
              <a:t>Operazioni…</a:t>
            </a:r>
            <a:endParaRPr lang="it-IT" sz="1800" dirty="0" smtClean="0"/>
          </a:p>
          <a:p>
            <a:pPr lvl="1">
              <a:lnSpc>
                <a:spcPct val="80000"/>
              </a:lnSpc>
              <a:buSzTx/>
            </a:pPr>
            <a:r>
              <a:rPr lang="it-IT" sz="1600" dirty="0" smtClean="0"/>
              <a:t>descrivono le azioni per i messaggi supportati dai web service. </a:t>
            </a:r>
          </a:p>
          <a:p>
            <a:pPr lvl="1">
              <a:lnSpc>
                <a:spcPct val="80000"/>
              </a:lnSpc>
              <a:buSzTx/>
            </a:pPr>
            <a:r>
              <a:rPr lang="it-IT" sz="1600" dirty="0" smtClean="0"/>
              <a:t>Ci sono quattro tipi di operazioni:</a:t>
            </a:r>
          </a:p>
          <a:p>
            <a:pPr lvl="2">
              <a:lnSpc>
                <a:spcPct val="80000"/>
              </a:lnSpc>
            </a:pPr>
            <a:r>
              <a:rPr lang="it-IT" sz="1400" dirty="0" smtClean="0"/>
              <a:t>2.1) </a:t>
            </a:r>
            <a:r>
              <a:rPr lang="it-IT" sz="1400" dirty="0" err="1" smtClean="0"/>
              <a:t>One-way</a:t>
            </a:r>
            <a:r>
              <a:rPr lang="it-IT" sz="1400" dirty="0" smtClean="0"/>
              <a:t> -&gt; i messaggi vengono inviati senza una risposta di ritorno.</a:t>
            </a:r>
          </a:p>
          <a:p>
            <a:pPr lvl="2">
              <a:lnSpc>
                <a:spcPct val="80000"/>
              </a:lnSpc>
            </a:pPr>
            <a:r>
              <a:rPr lang="it-IT" sz="1400" dirty="0" smtClean="0"/>
              <a:t>2.2) </a:t>
            </a:r>
            <a:r>
              <a:rPr lang="it-IT" sz="1400" dirty="0" err="1" smtClean="0"/>
              <a:t>Request</a:t>
            </a:r>
            <a:r>
              <a:rPr lang="it-IT" sz="1400" dirty="0" smtClean="0"/>
              <a:t>/</a:t>
            </a:r>
            <a:r>
              <a:rPr lang="it-IT" sz="1400" dirty="0" err="1" smtClean="0"/>
              <a:t>response</a:t>
            </a:r>
            <a:r>
              <a:rPr lang="it-IT" sz="1400" dirty="0" smtClean="0"/>
              <a:t> -&gt; il </a:t>
            </a:r>
            <a:r>
              <a:rPr lang="it-IT" sz="1400" dirty="0" err="1" smtClean="0"/>
              <a:t>sender</a:t>
            </a:r>
            <a:r>
              <a:rPr lang="it-IT" sz="1400" dirty="0" smtClean="0"/>
              <a:t> invia un messaggio e quando lo riceve invia un risposta.</a:t>
            </a:r>
          </a:p>
          <a:p>
            <a:pPr lvl="2">
              <a:lnSpc>
                <a:spcPct val="80000"/>
              </a:lnSpc>
            </a:pPr>
            <a:r>
              <a:rPr lang="it-IT" sz="1400" dirty="0" smtClean="0"/>
              <a:t>2.3) </a:t>
            </a:r>
            <a:r>
              <a:rPr lang="it-IT" sz="1400" dirty="0" err="1" smtClean="0"/>
              <a:t>Solicit</a:t>
            </a:r>
            <a:r>
              <a:rPr lang="it-IT" sz="1400" dirty="0" smtClean="0"/>
              <a:t> </a:t>
            </a:r>
            <a:r>
              <a:rPr lang="it-IT" sz="1400" dirty="0" err="1" smtClean="0"/>
              <a:t>response</a:t>
            </a:r>
            <a:r>
              <a:rPr lang="it-IT" sz="1400" dirty="0" smtClean="0"/>
              <a:t> -&gt; si richiede una risposta.</a:t>
            </a:r>
          </a:p>
          <a:p>
            <a:pPr lvl="2">
              <a:lnSpc>
                <a:spcPct val="80000"/>
              </a:lnSpc>
            </a:pPr>
            <a:r>
              <a:rPr lang="it-IT" sz="1400" dirty="0" smtClean="0"/>
              <a:t>2.4) </a:t>
            </a:r>
            <a:r>
              <a:rPr lang="it-IT" sz="1400" dirty="0" err="1" smtClean="0"/>
              <a:t>Notification</a:t>
            </a:r>
            <a:r>
              <a:rPr lang="it-IT" sz="1400" dirty="0" smtClean="0"/>
              <a:t> -&gt; i messaggi inviati a più </a:t>
            </a:r>
            <a:r>
              <a:rPr lang="it-IT" sz="1400" dirty="0" err="1" smtClean="0"/>
              <a:t>receiver</a:t>
            </a:r>
            <a:r>
              <a:rPr lang="it-IT" sz="1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it-IT" sz="1600" dirty="0" smtClean="0"/>
              <a:t>Le operazioni sono raggruppate in </a:t>
            </a:r>
            <a:r>
              <a:rPr lang="it-IT" sz="1600" dirty="0" err="1" smtClean="0"/>
              <a:t>port</a:t>
            </a:r>
            <a:r>
              <a:rPr lang="it-IT" sz="1600" dirty="0" smtClean="0"/>
              <a:t> </a:t>
            </a:r>
            <a:r>
              <a:rPr lang="it-IT" sz="1600" dirty="0" err="1" smtClean="0"/>
              <a:t>type</a:t>
            </a:r>
            <a:r>
              <a:rPr lang="it-IT" sz="1600" dirty="0" smtClean="0"/>
              <a:t>, ovvero un insieme di operazioni supportate dai web service.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AutoNum type="arabicPeriod" startAt="3"/>
            </a:pPr>
            <a:r>
              <a:rPr lang="it-IT" sz="1800" dirty="0" smtClean="0"/>
              <a:t>Legami tra i </a:t>
            </a:r>
            <a:r>
              <a:rPr lang="it-IT" sz="1800" dirty="0" err="1" smtClean="0"/>
              <a:t>servizi…</a:t>
            </a:r>
            <a:r>
              <a:rPr lang="it-IT" sz="1800" dirty="0" smtClean="0"/>
              <a:t> </a:t>
            </a:r>
          </a:p>
          <a:p>
            <a:pPr lvl="1">
              <a:lnSpc>
                <a:spcPct val="80000"/>
              </a:lnSpc>
              <a:buSzTx/>
            </a:pPr>
            <a:r>
              <a:rPr lang="it-IT" sz="1600" dirty="0" smtClean="0"/>
              <a:t>consente la connessione tra </a:t>
            </a:r>
            <a:r>
              <a:rPr lang="it-IT" sz="1600" dirty="0" err="1" smtClean="0"/>
              <a:t>port</a:t>
            </a:r>
            <a:r>
              <a:rPr lang="it-IT" sz="1600" dirty="0" smtClean="0"/>
              <a:t> </a:t>
            </a:r>
            <a:r>
              <a:rPr lang="it-IT" sz="1600" dirty="0" err="1" smtClean="0"/>
              <a:t>type</a:t>
            </a:r>
            <a:r>
              <a:rPr lang="it-IT" sz="1600" dirty="0" smtClean="0"/>
              <a:t> e </a:t>
            </a:r>
            <a:r>
              <a:rPr lang="it-IT" sz="1600" dirty="0" err="1" smtClean="0"/>
              <a:t>port</a:t>
            </a:r>
            <a:r>
              <a:rPr lang="it-IT" sz="1600" dirty="0" smtClean="0"/>
              <a:t>. </a:t>
            </a:r>
          </a:p>
          <a:p>
            <a:pPr lvl="2">
              <a:lnSpc>
                <a:spcPct val="80000"/>
              </a:lnSpc>
              <a:buSzTx/>
            </a:pPr>
            <a:endParaRPr lang="it-IT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59631" y="836712"/>
            <a:ext cx="6941393" cy="5233764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WSDL è stato sviluppato originariamente da Microsoft e IBM e sottomesso all’approvazione del W3C da 25 compagnie. WSDL fa parte del cuore dell’architettura  WS: fornisce 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un meccanismo comune per rappresentare le operazioni supportare dai WS.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la definizione dei tipi di dato da utilizzare nei messaggi.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il meccanismo il </a:t>
            </a:r>
            <a:r>
              <a:rPr lang="it-IT" sz="1800" dirty="0" err="1" smtClean="0"/>
              <a:t>binding</a:t>
            </a:r>
            <a:r>
              <a:rPr lang="it-IT" sz="1800" dirty="0" smtClean="0"/>
              <a:t> dei messaggi con i protocolli di trasporto da adottare.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WSDL è progettato per poter essere utilizzato sia nella modalità </a:t>
            </a:r>
            <a:r>
              <a:rPr lang="it-IT" sz="1800" dirty="0" err="1" smtClean="0"/>
              <a:t>procedure-oriented</a:t>
            </a:r>
            <a:r>
              <a:rPr lang="it-IT" sz="1800" dirty="0" smtClean="0"/>
              <a:t>  (RPC) che </a:t>
            </a:r>
            <a:r>
              <a:rPr lang="it-IT" sz="1800" dirty="0" err="1" smtClean="0"/>
              <a:t>document-oriented</a:t>
            </a:r>
            <a:r>
              <a:rPr lang="it-IT" sz="1800" dirty="0" smtClean="0"/>
              <a:t>.</a:t>
            </a:r>
          </a:p>
        </p:txBody>
      </p:sp>
      <p:sp>
        <p:nvSpPr>
          <p:cNvPr id="5591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85725"/>
            <a:ext cx="7772400" cy="557213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743200" y="3357563"/>
            <a:ext cx="3886200" cy="1981200"/>
            <a:chOff x="1104" y="2304"/>
            <a:chExt cx="2448" cy="1248"/>
          </a:xfrm>
        </p:grpSpPr>
        <p:sp>
          <p:nvSpPr>
            <p:cNvPr id="559109" name="AutoShape 4"/>
            <p:cNvSpPr>
              <a:spLocks noChangeArrowheads="1"/>
            </p:cNvSpPr>
            <p:nvPr/>
          </p:nvSpPr>
          <p:spPr bwMode="auto">
            <a:xfrm>
              <a:off x="1104" y="2304"/>
              <a:ext cx="2448" cy="12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it-IT" sz="2000"/>
            </a:p>
          </p:txBody>
        </p:sp>
        <p:sp>
          <p:nvSpPr>
            <p:cNvPr id="559110" name="Line 5"/>
            <p:cNvSpPr>
              <a:spLocks noChangeShapeType="1"/>
            </p:cNvSpPr>
            <p:nvPr/>
          </p:nvSpPr>
          <p:spPr bwMode="auto">
            <a:xfrm>
              <a:off x="1478" y="3163"/>
              <a:ext cx="170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9111" name="Line 6"/>
            <p:cNvSpPr>
              <a:spLocks noChangeShapeType="1"/>
            </p:cNvSpPr>
            <p:nvPr/>
          </p:nvSpPr>
          <p:spPr bwMode="auto">
            <a:xfrm>
              <a:off x="1818" y="2815"/>
              <a:ext cx="102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9112" name="Text Box 7"/>
            <p:cNvSpPr txBox="1">
              <a:spLocks noChangeArrowheads="1"/>
            </p:cNvSpPr>
            <p:nvPr/>
          </p:nvSpPr>
          <p:spPr bwMode="auto">
            <a:xfrm>
              <a:off x="1912" y="3216"/>
              <a:ext cx="7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800">
                  <a:solidFill>
                    <a:srgbClr val="FF3300"/>
                  </a:solidFill>
                </a:rPr>
                <a:t>Data Type</a:t>
              </a:r>
            </a:p>
          </p:txBody>
        </p:sp>
        <p:sp>
          <p:nvSpPr>
            <p:cNvPr id="559113" name="Text Box 8"/>
            <p:cNvSpPr txBox="1">
              <a:spLocks noChangeArrowheads="1"/>
            </p:cNvSpPr>
            <p:nvPr/>
          </p:nvSpPr>
          <p:spPr bwMode="auto">
            <a:xfrm>
              <a:off x="1872" y="2832"/>
              <a:ext cx="7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800">
                  <a:solidFill>
                    <a:srgbClr val="FF3300"/>
                  </a:solidFill>
                </a:rPr>
                <a:t>Operation</a:t>
              </a:r>
            </a:p>
          </p:txBody>
        </p:sp>
        <p:sp>
          <p:nvSpPr>
            <p:cNvPr id="559114" name="Text Box 9"/>
            <p:cNvSpPr txBox="1">
              <a:spLocks noChangeArrowheads="1"/>
            </p:cNvSpPr>
            <p:nvPr/>
          </p:nvSpPr>
          <p:spPr bwMode="auto">
            <a:xfrm>
              <a:off x="2016" y="2534"/>
              <a:ext cx="6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2000">
                  <a:solidFill>
                    <a:srgbClr val="FF3300"/>
                  </a:solidFill>
                </a:rPr>
                <a:t>Binding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142875"/>
            <a:ext cx="7772400" cy="56673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- caratteristiche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20080" y="914400"/>
            <a:ext cx="7772400" cy="5562600"/>
          </a:xfrm>
        </p:spPr>
        <p:txBody>
          <a:bodyPr/>
          <a:lstStyle/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Ciascun dei tre componenti di WSDL può essere specificato in file separati e combinato in vari modi per generare una descrizione finale di un WS.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La descrizione WSDL deve essere disponibile a entrambi gli attori (chi richiede il servizio e chi lo fornisce) di una transizione WS.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Il binding consente di associare a messaggi o operazioni uno o più meccanismi di trasporto.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WSDL è progettato come una piattaforma XML estensibile per gestire diversi tipi di dato, operazioni, protocolli di trasporto e definizione di  messaggi.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WSDL “nasconde” dietro ad un formato comune la effettiva implementazione del servizio ( che può adottare, ASP, servlet per l’interfaccia per il Web, .NET, CORBA o altro per il sisteam di back.end)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76200"/>
            <a:ext cx="7772400" cy="638175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- caratteristiche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20080" y="914400"/>
            <a:ext cx="7772400" cy="5562600"/>
          </a:xfrm>
        </p:spPr>
        <p:txBody>
          <a:bodyPr/>
          <a:lstStyle/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WSDL non è legato a nessun protocollo di trasporto particolare, ma può essere utilizzato con protocolli differenti, fornendo un modo per specificare di volta in volta il protocollo utilizzato.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Con una descrizione WSDL un client può ottenere dinamicamente l’informazione sul protocollo utilizzato e adottarlo a runtime, rendendo più semplice adattamenti a protocolli diversi.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Detto questo, WSDL privilegia SOAP, indicando, </a:t>
            </a:r>
            <a:r>
              <a:rPr lang="it-IT" sz="1600" b="1" smtClean="0"/>
              <a:t>in una delle sue specifiche (estensioni) </a:t>
            </a:r>
            <a:r>
              <a:rPr lang="it-IT" sz="1600" smtClean="0"/>
              <a:t>le modalità di collegamento a questo standard.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L’utilizzo di WSDL con altri protocolli richiede la definizione di un’estensione WSDL specifica adatta e la conseguente costruzione di documenti WSDL conformi a tali specifiche. Questo procedimento, possibile grazie alla grande estensibilità di WSDL, può risultare però molto complesso.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endParaRPr lang="it-IT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WSDL – uso di tipi e messaggi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La definizione dei tipi in WSDL è basata su XML Schema. Tali parte di WSDL è completamente estensibile, e possono essere anche utilizzati altri meccanismi per la definizione di tipo.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I tipi possono essere definiti dentro un elemento WSDL o in altri file e poi referenziati. I tipi di dati possono essere quelli definiti da XMLSchema (integer, string…), o altri tipi complessi.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In genere nella implementazione dei WS si richiede un passaggio di trasformazione dei dati dal formato XML di scambio verso il formato gestito dall’applicazione di back-end che deve trattare i dati. Si richiede che la definizione WSDL sia sufficientemente espressiva per supportare la traduzione verso i dati dell’applicazione.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smtClean="0"/>
              <a:t> I singoli tipi di dati possono essere usati da più messaggi, e i messaggi possono essere usati da varie operazioni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– elemento radice</a:t>
            </a:r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20080" y="1071563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000" smtClean="0"/>
              <a:t>WSDL fornisce definizioni di servizi:</a:t>
            </a:r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l’elemento radice del documento è </a:t>
            </a:r>
            <a:r>
              <a:rPr lang="it-IT" sz="1600" b="1" smtClean="0"/>
              <a:t>&lt;definitions&gt;.</a:t>
            </a:r>
          </a:p>
          <a:p>
            <a:pPr lvl="2">
              <a:lnSpc>
                <a:spcPct val="110000"/>
              </a:lnSpc>
              <a:tabLst>
                <a:tab pos="952500" algn="l"/>
              </a:tabLst>
            </a:pPr>
            <a:r>
              <a:rPr lang="it-IT" smtClean="0"/>
              <a:t>ha un attributo </a:t>
            </a:r>
            <a:r>
              <a:rPr lang="it-IT" b="1" smtClean="0"/>
              <a:t>name</a:t>
            </a:r>
            <a:r>
              <a:rPr lang="it-IT" smtClean="0"/>
              <a:t> che contiene il nome del documento, come forma soprattutto di documentazione.</a:t>
            </a:r>
          </a:p>
          <a:p>
            <a:pPr lvl="2">
              <a:lnSpc>
                <a:spcPct val="110000"/>
              </a:lnSpc>
              <a:tabLst>
                <a:tab pos="952500" algn="l"/>
              </a:tabLst>
            </a:pPr>
            <a:r>
              <a:rPr lang="it-IT" smtClean="0"/>
              <a:t>definisce i namespace utilizzati per consentire di fare riferimento alle estensioni di WSDL o ad altre specifiche.</a:t>
            </a:r>
          </a:p>
          <a:p>
            <a:pPr lvl="2">
              <a:lnSpc>
                <a:spcPct val="110000"/>
              </a:lnSpc>
              <a:tabLst>
                <a:tab pos="952500" algn="l"/>
              </a:tabLst>
            </a:pPr>
            <a:r>
              <a:rPr lang="it-IT" smtClean="0"/>
              <a:t>può avere come figli 5 elementi: </a:t>
            </a:r>
          </a:p>
          <a:p>
            <a:pPr lvl="3">
              <a:lnSpc>
                <a:spcPct val="110000"/>
              </a:lnSpc>
              <a:tabLst>
                <a:tab pos="952500" algn="l"/>
              </a:tabLst>
            </a:pPr>
            <a:r>
              <a:rPr lang="it-IT" sz="1200" b="1" smtClean="0"/>
              <a:t>types;</a:t>
            </a:r>
          </a:p>
          <a:p>
            <a:pPr lvl="3">
              <a:lnSpc>
                <a:spcPct val="110000"/>
              </a:lnSpc>
              <a:tabLst>
                <a:tab pos="952500" algn="l"/>
              </a:tabLst>
            </a:pPr>
            <a:r>
              <a:rPr lang="it-IT" sz="1400" b="1" smtClean="0"/>
              <a:t>message;</a:t>
            </a:r>
          </a:p>
          <a:p>
            <a:pPr lvl="3">
              <a:lnSpc>
                <a:spcPct val="110000"/>
              </a:lnSpc>
              <a:tabLst>
                <a:tab pos="952500" algn="l"/>
              </a:tabLst>
            </a:pPr>
            <a:r>
              <a:rPr lang="it-IT" sz="1400" b="1" smtClean="0"/>
              <a:t>portType </a:t>
            </a:r>
            <a:r>
              <a:rPr lang="it-IT" sz="1400" smtClean="0"/>
              <a:t>(definizioni astratte)</a:t>
            </a:r>
            <a:r>
              <a:rPr lang="it-IT" sz="1400" b="1" smtClean="0"/>
              <a:t>;</a:t>
            </a:r>
          </a:p>
          <a:p>
            <a:pPr lvl="3">
              <a:lnSpc>
                <a:spcPct val="110000"/>
              </a:lnSpc>
              <a:tabLst>
                <a:tab pos="952500" algn="l"/>
              </a:tabLst>
            </a:pPr>
            <a:r>
              <a:rPr lang="it-IT" sz="1400" b="1" smtClean="0"/>
              <a:t>bindings;</a:t>
            </a:r>
          </a:p>
          <a:p>
            <a:pPr lvl="3">
              <a:lnSpc>
                <a:spcPct val="110000"/>
              </a:lnSpc>
              <a:tabLst>
                <a:tab pos="952500" algn="l"/>
              </a:tabLst>
            </a:pPr>
            <a:r>
              <a:rPr lang="it-IT" sz="1400" b="1" smtClean="0"/>
              <a:t>service</a:t>
            </a:r>
            <a:r>
              <a:rPr lang="it-IT" sz="1400" smtClean="0"/>
              <a:t>(definizioni concrete);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288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Elementi principali di WSDL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5616" y="908720"/>
            <a:ext cx="7632848" cy="5428456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Un documento WSDL utilizza i seguenti elementi per descrivere un servizio ( solo 5 figli di definitions):</a:t>
            </a:r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types: </a:t>
            </a:r>
            <a:r>
              <a:rPr lang="it-IT" sz="1600" smtClean="0"/>
              <a:t>rappresenta la sezione dove definire i tipi di dati attraverso un linguaggio come XMLSchema. WSDL non si occupa di definire i tipi.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message: </a:t>
            </a:r>
            <a:r>
              <a:rPr lang="it-IT" sz="1600" smtClean="0"/>
              <a:t>contiene la dichiarazione dei messaggi (e i relativi tipi) che possono essere utilizzati nelle operazioni.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operation: </a:t>
            </a:r>
            <a:r>
              <a:rPr lang="it-IT" sz="1600" smtClean="0"/>
              <a:t>rappresenta la descrizione astratta di un’azione supportata dal WS.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portType: </a:t>
            </a:r>
            <a:r>
              <a:rPr lang="it-IT" sz="1600" smtClean="0"/>
              <a:t>rappresenta un insieme di operazioni supportate dal WS.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binding:</a:t>
            </a:r>
            <a:r>
              <a:rPr lang="it-IT" sz="1600" smtClean="0"/>
              <a:t> definisce un protocollo da utilizzare per un particolare port type.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port: </a:t>
            </a:r>
            <a:r>
              <a:rPr lang="it-IT" sz="1600" smtClean="0"/>
              <a:t>definisce un singolo endpoint attraverso l’associazione di un binding e di un indirizzo di rete.</a:t>
            </a:r>
            <a:endParaRPr lang="it-IT" sz="1600" b="1" smtClean="0"/>
          </a:p>
          <a:p>
            <a:pPr lvl="1">
              <a:lnSpc>
                <a:spcPct val="110000"/>
              </a:lnSpc>
              <a:tabLst>
                <a:tab pos="952500" algn="l"/>
              </a:tabLst>
            </a:pPr>
            <a:r>
              <a:rPr lang="it-IT" sz="1600" b="1" smtClean="0"/>
              <a:t>service: </a:t>
            </a:r>
            <a:r>
              <a:rPr lang="it-IT" sz="1600" smtClean="0"/>
              <a:t> un insieme di endpoint correlati.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6896" y="195808"/>
            <a:ext cx="8229600" cy="49688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Documentazione in WSDL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2088" y="1052736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smtClean="0"/>
              <a:t>WSDL utilizza l’elemento opzionale </a:t>
            </a:r>
            <a:r>
              <a:rPr lang="it-IT" sz="2400" b="1" smtClean="0"/>
              <a:t>document </a:t>
            </a:r>
            <a:r>
              <a:rPr lang="it-IT" sz="2400" smtClean="0"/>
              <a:t>per inserire una documentazione human-readable del </a:t>
            </a:r>
            <a:r>
              <a:rPr lang="it-IT" sz="2000" smtClean="0"/>
              <a:t>documento</a:t>
            </a:r>
            <a:r>
              <a:rPr lang="it-IT" sz="2400" smtClean="0"/>
              <a:t>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smtClean="0"/>
              <a:t>Il contenuto di tale elemento può essere testo ed elementi arbitrari insieme.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smtClean="0"/>
              <a:t>L’elemento </a:t>
            </a:r>
            <a:r>
              <a:rPr lang="it-IT" sz="2400" b="1" smtClean="0"/>
              <a:t>document</a:t>
            </a:r>
            <a:r>
              <a:rPr lang="it-IT" sz="2400" smtClean="0"/>
              <a:t> può essere inserito in qualunque altro elemento WSDL.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L’elemento types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2088" y="980728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smtClean="0"/>
              <a:t>L’elemento </a:t>
            </a:r>
            <a:r>
              <a:rPr lang="it-IT" sz="2400" b="1" smtClean="0"/>
              <a:t>types </a:t>
            </a:r>
            <a:r>
              <a:rPr lang="it-IT" sz="2400" smtClean="0"/>
              <a:t>contiene dal definizione di tipi di dati rilevanti per i messaggi che devono essere scambiati. WSDL “preferisce” XSD(XML Schema Definition) come meccanismo di definizione dei tipi.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2400" smtClean="0"/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&lt;types&gt;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&lt;xsd:schema .... /&gt;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&lt;xsd:schema .... /&gt;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….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&lt;/types&gt;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L’elemento message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908720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Ogni messaggio è identificato da un nome unico tra tutti i messaggi del documento WSDL, specificato con l’attributo </a:t>
            </a:r>
            <a:r>
              <a:rPr lang="it-IT" sz="1600" b="1" smtClean="0"/>
              <a:t>name.</a:t>
            </a:r>
            <a:endParaRPr lang="it-IT" sz="160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L’elemento </a:t>
            </a:r>
            <a:r>
              <a:rPr lang="it-IT" sz="1600" b="1" smtClean="0"/>
              <a:t>message </a:t>
            </a:r>
            <a:r>
              <a:rPr lang="it-IT" sz="1600" smtClean="0"/>
              <a:t>consiste di una o più parti logiche. Ad ogni parte è associato un tipo definito secondo un sistema di tipi (ad esempio può essere stato definito nella sezione types). Per gestire questa associazione WSDL definisce due attributi: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>
                <a:latin typeface="Arial Unicode MS" pitchFamily="34" charset="-128"/>
              </a:rPr>
              <a:t> </a:t>
            </a:r>
            <a:r>
              <a:rPr lang="it-IT" sz="1600" b="1" smtClean="0"/>
              <a:t>element</a:t>
            </a:r>
            <a:r>
              <a:rPr lang="it-IT" sz="1600" smtClean="0"/>
              <a:t>: fa riferimento a un elemento XSD usando un Qname.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</a:t>
            </a:r>
            <a:r>
              <a:rPr lang="it-IT" sz="1600" b="1" smtClean="0"/>
              <a:t>type: </a:t>
            </a:r>
            <a:r>
              <a:rPr lang="it-IT" sz="1600" smtClean="0"/>
              <a:t>fa riferimento a un tipo XSD semplice o complesso usando un Qname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Ogni parte è a sua volta identificata da un nome unico all’interno del messaggio di cui fa parte.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I messaggi possono essere definiti con più parti per distinguere unità logiche distinte. In alternativa, si può ricorrere alla definizione di tipi complessi che racchiudano tutte le parti.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it-IT" smtClean="0"/>
              <a:t>D. Rosaci</a:t>
            </a:r>
          </a:p>
        </p:txBody>
      </p:sp>
      <p:sp>
        <p:nvSpPr>
          <p:cNvPr id="8195" name="Segnaposto piè di pagina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 smtClean="0"/>
              <a:t>Sistemi Distribuiti - Introduzione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Rendere “usabili” i WS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Abbiamo visto come realizzare un Web Service basato su SOAP</a:t>
            </a:r>
          </a:p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Adesso introdurremo le tecnologie necessarie per rendere semplice l’utilizzo dei WS</a:t>
            </a:r>
          </a:p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In particolare </a:t>
            </a:r>
            <a:r>
              <a:rPr lang="it-IT" sz="2000" dirty="0" err="1" smtClean="0"/>
              <a:t>decsriveremo</a:t>
            </a:r>
            <a:r>
              <a:rPr lang="it-IT" sz="2000" dirty="0" smtClean="0"/>
              <a:t> il Web Service </a:t>
            </a:r>
            <a:r>
              <a:rPr lang="it-IT" sz="2000" dirty="0" err="1" smtClean="0"/>
              <a:t>Description</a:t>
            </a:r>
            <a:r>
              <a:rPr lang="it-IT" sz="2000" dirty="0" smtClean="0"/>
              <a:t> </a:t>
            </a:r>
            <a:r>
              <a:rPr lang="it-IT" sz="2000" dirty="0" err="1" smtClean="0"/>
              <a:t>Language</a:t>
            </a:r>
            <a:r>
              <a:rPr lang="it-IT" sz="2000" dirty="0" smtClean="0"/>
              <a:t> (WSDL), che rende possibile la semplificazione dei </a:t>
            </a:r>
            <a:r>
              <a:rPr lang="it-IT" sz="2000" dirty="0" err="1" smtClean="0"/>
              <a:t>clients</a:t>
            </a:r>
            <a:r>
              <a:rPr lang="it-IT" sz="2000" dirty="0" smtClean="0"/>
              <a:t> per WS già esistenti</a:t>
            </a:r>
          </a:p>
          <a:p>
            <a:pPr eaLnBrk="1" hangingPunct="1">
              <a:lnSpc>
                <a:spcPct val="80000"/>
              </a:lnSpc>
            </a:pPr>
            <a:endParaRPr lang="it-IT" sz="2000" dirty="0" smtClean="0"/>
          </a:p>
          <a:p>
            <a:pPr lvl="1" eaLnBrk="1" hangingPunct="1">
              <a:lnSpc>
                <a:spcPct val="80000"/>
              </a:lnSpc>
              <a:buNone/>
            </a:pPr>
            <a:endParaRPr lang="it-IT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L’elemento message</a:t>
            </a:r>
          </a:p>
        </p:txBody>
      </p:sp>
      <p:sp>
        <p:nvSpPr>
          <p:cNvPr id="399363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150937" y="1196752"/>
            <a:ext cx="7597527" cy="380387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smtClean="0"/>
              <a:t>Esempio di messaggio con più parti: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&lt;types&gt;…&lt;element 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name="PO"</a:t>
            </a:r>
            <a:r>
              <a:rPr lang="it-IT" sz="1400" b="1" smtClean="0">
                <a:latin typeface="Courier New" pitchFamily="49" charset="0"/>
              </a:rPr>
              <a:t> type="tns:POType"/&gt;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&lt;element 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name="Invoice"</a:t>
            </a:r>
            <a:r>
              <a:rPr lang="it-IT" sz="1400" b="1" smtClean="0">
                <a:latin typeface="Courier New" pitchFamily="49" charset="0"/>
              </a:rPr>
              <a:t> type="tns:InvoiceType"/&gt; … &lt;/types&gt;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message</a:t>
            </a:r>
            <a:r>
              <a:rPr lang="it-IT" sz="1400" b="1" smtClean="0">
                <a:latin typeface="Courier New" pitchFamily="49" charset="0"/>
              </a:rPr>
              <a:t> name="PO"&gt;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	&lt;part name="po" 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element="PO"</a:t>
            </a:r>
            <a:r>
              <a:rPr lang="it-IT" sz="1400" b="1" smtClean="0">
                <a:latin typeface="Courier New" pitchFamily="49" charset="0"/>
              </a:rPr>
              <a:t>/&gt;	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	&lt;part name="invoice" 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element="Invoice"</a:t>
            </a:r>
            <a:r>
              <a:rPr lang="it-IT" sz="1400" b="1" smtClean="0">
                <a:latin typeface="Courier New" pitchFamily="49" charset="0"/>
              </a:rPr>
              <a:t>/&gt;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&lt;/</a:t>
            </a:r>
            <a:r>
              <a:rPr lang="it-IT" sz="1400" b="1" smtClean="0">
                <a:solidFill>
                  <a:srgbClr val="FF3300"/>
                </a:solidFill>
                <a:latin typeface="Courier New" pitchFamily="49" charset="0"/>
              </a:rPr>
              <a:t>message</a:t>
            </a:r>
            <a:r>
              <a:rPr lang="it-IT" sz="1400" b="1" smtClean="0">
                <a:latin typeface="Courier New" pitchFamily="49" charset="0"/>
              </a:rPr>
              <a:t>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endParaRPr lang="it-IT" sz="1400" b="1" smtClean="0">
              <a:latin typeface="Courier New" pitchFamily="49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smtClean="0"/>
              <a:t>Esempio di messaggio con una parte sola: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&lt;types&gt;…&lt;complexType name="Composite"&gt; … &lt;/types&gt;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&lt;message name="PO"&gt;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400" b="1" smtClean="0">
                <a:latin typeface="Courier New" pitchFamily="49" charset="0"/>
              </a:rPr>
              <a:t>	&lt;part name="composite" type="Composite"/&gt; &lt;/message&gt;</a:t>
            </a:r>
            <a:r>
              <a:rPr lang="it-IT" sz="1400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L’elemento portType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8072" y="836712"/>
            <a:ext cx="7772400" cy="5357813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L’elemento </a:t>
            </a:r>
            <a:r>
              <a:rPr lang="it-IT" sz="1800" b="1" smtClean="0"/>
              <a:t>portType </a:t>
            </a:r>
            <a:r>
              <a:rPr lang="it-IT" sz="1800" smtClean="0"/>
              <a:t>rappresenta un insieme di operazione supportate dal servizio. Ad esempio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portType</a:t>
            </a:r>
            <a:r>
              <a:rPr lang="it-IT" sz="1800" b="1" smtClean="0">
                <a:latin typeface="Courier New" pitchFamily="49" charset="0"/>
              </a:rPr>
              <a:t> name=“myPortType"&gt;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operation</a:t>
            </a:r>
            <a:r>
              <a:rPr lang="it-IT" sz="1800" b="1" smtClean="0">
                <a:latin typeface="Courier New" pitchFamily="49" charset="0"/>
              </a:rPr>
              <a:t> name=“op1" .... /&gt;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operation</a:t>
            </a:r>
            <a:r>
              <a:rPr lang="it-IT" sz="1800" b="1" smtClean="0">
                <a:latin typeface="Courier New" pitchFamily="49" charset="0"/>
              </a:rPr>
              <a:t> name=“op2" .... /&gt;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….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&lt;/wsdl:portType&gt;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endParaRPr lang="it-IT" sz="1800" smtClean="0"/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L’attributo </a:t>
            </a:r>
            <a:r>
              <a:rPr lang="it-IT" sz="1800" b="1" smtClean="0"/>
              <a:t>name </a:t>
            </a:r>
            <a:r>
              <a:rPr lang="it-IT" sz="1800" smtClean="0"/>
              <a:t>identifica univocamente nel documento la portType definita.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A loro volta le operazione sono identificate univocamente nel documento dall’attributo </a:t>
            </a:r>
            <a:r>
              <a:rPr lang="it-IT" sz="1800" b="1" smtClean="0"/>
              <a:t>name</a:t>
            </a:r>
            <a:r>
              <a:rPr lang="it-IT" sz="1800" smtClean="0"/>
              <a:t>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Possiamo pensare al portType come a una libreria di funzioni (specifica il tipo degli argomenti passati e dei dati che ritornano)</a:t>
            </a:r>
            <a:endParaRPr lang="it-IT" sz="180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90872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– operazioni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8072" y="980728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Definiti i formati di scambio, si passa a definire le operazioni che il WS implementa.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WSDL consente di definire 4 tipi di operazioni: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 </a:t>
            </a:r>
            <a:r>
              <a:rPr lang="it-IT" sz="1800" b="1" smtClean="0"/>
              <a:t>One-Way:</a:t>
            </a:r>
            <a:r>
              <a:rPr lang="it-IT" sz="1800" smtClean="0"/>
              <a:t> il messaggio viene spedito senza obbligo di risposta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 </a:t>
            </a:r>
            <a:r>
              <a:rPr lang="it-IT" sz="1800" b="1" smtClean="0"/>
              <a:t>Request/Response: </a:t>
            </a:r>
            <a:r>
              <a:rPr lang="it-IT" sz="1800" smtClean="0"/>
              <a:t>meccanismo simile alle RPC. Il mittente spedisce un messaggio e il destinatario invia in seguito un messaggio di risposta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 </a:t>
            </a:r>
            <a:r>
              <a:rPr lang="it-IT" sz="1800" b="1" smtClean="0"/>
              <a:t>Solicit response: </a:t>
            </a:r>
            <a:r>
              <a:rPr lang="it-IT" sz="1800" smtClean="0"/>
              <a:t>viene inviato un messaggio di risposta senza dati di input. E’ la richiesta di avere un messaggio e non comporta l’invio di un messaggio.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 </a:t>
            </a:r>
            <a:r>
              <a:rPr lang="it-IT" sz="1800" b="1" smtClean="0"/>
              <a:t>Notification: </a:t>
            </a:r>
            <a:r>
              <a:rPr lang="it-IT" sz="1800" smtClean="0"/>
              <a:t>questo tipo di operazione definisce molti destinatari per un messaggio (similmente al broadcast)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6896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– operazioni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20080" y="836712"/>
            <a:ext cx="7772400" cy="5181600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smtClean="0"/>
              <a:t>Il tipo di interazione request/response e solicit/response benchè siano modellabili utilizzando 2 volte il meccanismo one-way sono state definite per fornire dei meccanismi di scambio di messaggi molto comuni senza tuttavia dover ricorrere a linguaggi di definizione di workflow.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smtClean="0"/>
              <a:t>Per definire modelli di scambio di messaggi più complessi di quelli definiti precedentemente, WSDL non è più sufficiente e si deve ricorrere alla composizione di tali elementari operazioni utilizzando linguaggi per la definizione di workflow.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smtClean="0"/>
              <a:t>Il tipo di interazione adottata è implicitamente definita dalla presenza o meno dei parametri di </a:t>
            </a:r>
            <a:r>
              <a:rPr lang="it-IT" sz="1800" b="1" smtClean="0"/>
              <a:t>input</a:t>
            </a:r>
            <a:r>
              <a:rPr lang="it-IT" sz="1800" smtClean="0"/>
              <a:t> e </a:t>
            </a:r>
            <a:r>
              <a:rPr lang="it-IT" sz="1800" b="1" smtClean="0"/>
              <a:t>output </a:t>
            </a:r>
            <a:r>
              <a:rPr lang="it-IT" sz="1800" smtClean="0"/>
              <a:t>(e quindi dei relativi elementi).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20080" y="193204"/>
            <a:ext cx="7772400" cy="571500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WSDL – operazioni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5616" y="980728"/>
            <a:ext cx="7848872" cy="5346576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La definizione delle operazioni deve specificare i messaggi che devono essere scambiati. Gli elementi </a:t>
            </a:r>
            <a:r>
              <a:rPr lang="it-IT" sz="1800" b="1" smtClean="0"/>
              <a:t>input </a:t>
            </a:r>
            <a:r>
              <a:rPr lang="it-IT" sz="1800" smtClean="0"/>
              <a:t>e </a:t>
            </a:r>
            <a:r>
              <a:rPr lang="it-IT" sz="1800" b="1" smtClean="0"/>
              <a:t>output </a:t>
            </a:r>
            <a:r>
              <a:rPr lang="it-IT" sz="1800" smtClean="0"/>
              <a:t>specificano i messaggi da utilizzare nelle fasi di request/response, rispettivamente. Per fare questo è definito un attributo </a:t>
            </a:r>
            <a:r>
              <a:rPr lang="it-IT" sz="1800" b="1" smtClean="0"/>
              <a:t>message</a:t>
            </a:r>
            <a:r>
              <a:rPr lang="it-IT" sz="1800" smtClean="0"/>
              <a:t> negli elementi </a:t>
            </a:r>
            <a:r>
              <a:rPr lang="it-IT" sz="1800" b="1" smtClean="0"/>
              <a:t>input</a:t>
            </a:r>
            <a:r>
              <a:rPr lang="it-IT" sz="1800" smtClean="0"/>
              <a:t> e </a:t>
            </a:r>
            <a:r>
              <a:rPr lang="it-IT" sz="1800" b="1" smtClean="0"/>
              <a:t>output</a:t>
            </a:r>
            <a:r>
              <a:rPr lang="it-IT" sz="1800" smtClean="0"/>
              <a:t> il cui valore fa riferimento a un messaggio precedentemente definito.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endParaRPr lang="it-IT" sz="1800" smtClean="0"/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Esempio di operazione request/response: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&lt;wsdl:portType .... &gt; 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&lt;wsdl:operation name=“PO"&gt;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	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input</a:t>
            </a:r>
            <a:r>
              <a:rPr lang="it-IT" sz="1800" b="1" smtClean="0">
                <a:latin typeface="Courier New" pitchFamily="49" charset="0"/>
              </a:rPr>
              <a:t> name=“a" 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message</a:t>
            </a:r>
            <a:r>
              <a:rPr lang="it-IT" sz="1800" b="1" smtClean="0">
                <a:latin typeface="Courier New" pitchFamily="49" charset="0"/>
              </a:rPr>
              <a:t>=“PORequest"/&gt;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	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output</a:t>
            </a:r>
            <a:r>
              <a:rPr lang="it-IT" sz="1800" b="1" smtClean="0">
                <a:latin typeface="Courier New" pitchFamily="49" charset="0"/>
              </a:rPr>
              <a:t> name=“" </a:t>
            </a:r>
            <a:r>
              <a:rPr lang="it-IT" sz="1800" b="1" smtClean="0">
                <a:solidFill>
                  <a:srgbClr val="FF0000"/>
                </a:solidFill>
                <a:latin typeface="Courier New" pitchFamily="49" charset="0"/>
              </a:rPr>
              <a:t>message</a:t>
            </a:r>
            <a:r>
              <a:rPr lang="it-IT" sz="1800" b="1" smtClean="0">
                <a:latin typeface="Courier New" pitchFamily="49" charset="0"/>
              </a:rPr>
              <a:t>=“POResponse"/&gt;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	&lt;wsdl:</a:t>
            </a:r>
            <a:r>
              <a:rPr lang="it-IT" sz="1800" b="1" smtClean="0">
                <a:solidFill>
                  <a:srgbClr val="FF0000"/>
                </a:solidFill>
                <a:latin typeface="Courier New" pitchFamily="49" charset="0"/>
              </a:rPr>
              <a:t>fault</a:t>
            </a:r>
            <a:r>
              <a:rPr lang="it-IT" sz="1800" b="1" smtClean="0">
                <a:latin typeface="Courier New" pitchFamily="49" charset="0"/>
              </a:rPr>
              <a:t> name=“c" </a:t>
            </a:r>
            <a:r>
              <a:rPr lang="it-IT" sz="1800" b="1" smtClean="0">
                <a:solidFill>
                  <a:srgbClr val="FF0000"/>
                </a:solidFill>
                <a:latin typeface="Courier New" pitchFamily="49" charset="0"/>
              </a:rPr>
              <a:t>message</a:t>
            </a:r>
            <a:r>
              <a:rPr lang="it-IT" sz="1800" b="1" smtClean="0">
                <a:latin typeface="Courier New" pitchFamily="49" charset="0"/>
              </a:rPr>
              <a:t>=“POError"/&gt;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&lt;/wsdl:operation&gt;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&lt;/wsdl:portType 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8072" y="64046"/>
            <a:ext cx="7772400" cy="628650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– operazioni</a:t>
            </a:r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59632" y="836712"/>
            <a:ext cx="7632848" cy="5184576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L’elemento </a:t>
            </a:r>
            <a:r>
              <a:rPr lang="it-IT" sz="1800" b="1" dirty="0" smtClean="0"/>
              <a:t>fault</a:t>
            </a:r>
            <a:r>
              <a:rPr lang="it-IT" sz="1800" dirty="0" smtClean="0"/>
              <a:t> </a:t>
            </a:r>
            <a:r>
              <a:rPr lang="it-IT" sz="1600" dirty="0" smtClean="0"/>
              <a:t>specifica</a:t>
            </a:r>
            <a:r>
              <a:rPr lang="it-IT" sz="1800" dirty="0" smtClean="0"/>
              <a:t> il messaggio da inviare in output come risultato in caso di errore.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L’attributo </a:t>
            </a:r>
            <a:r>
              <a:rPr lang="it-IT" sz="1800" b="1" dirty="0" err="1" smtClean="0"/>
              <a:t>name</a:t>
            </a:r>
            <a:r>
              <a:rPr lang="it-IT" sz="1800" dirty="0" smtClean="0"/>
              <a:t> degli elementi </a:t>
            </a:r>
            <a:r>
              <a:rPr lang="it-IT" sz="1800" b="1" dirty="0" smtClean="0"/>
              <a:t>input</a:t>
            </a:r>
            <a:r>
              <a:rPr lang="it-IT" sz="1800" dirty="0" smtClean="0"/>
              <a:t>, </a:t>
            </a:r>
            <a:r>
              <a:rPr lang="it-IT" sz="1800" b="1" dirty="0" smtClean="0"/>
              <a:t>output</a:t>
            </a:r>
            <a:r>
              <a:rPr lang="it-IT" sz="1800" dirty="0" smtClean="0"/>
              <a:t>  e </a:t>
            </a:r>
            <a:r>
              <a:rPr lang="it-IT" sz="1800" b="1" dirty="0" smtClean="0"/>
              <a:t>fault</a:t>
            </a:r>
            <a:r>
              <a:rPr lang="it-IT" sz="1800" dirty="0" smtClean="0"/>
              <a:t> sono identificatori univoci opzionali per tali elementi.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endParaRPr lang="it-IT" sz="1800" dirty="0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Tale definizione delle operazioni richiede ancora la specifica di un </a:t>
            </a:r>
            <a:r>
              <a:rPr lang="it-IT" sz="1800" dirty="0" err="1" smtClean="0"/>
              <a:t>binding</a:t>
            </a:r>
            <a:r>
              <a:rPr lang="it-IT" sz="1800" dirty="0" smtClean="0"/>
              <a:t> particolare per determinare come i messaggi devono realmente essere inviati: se utilizzando una singola connessione ( ad esempio una sessione HTTP </a:t>
            </a:r>
            <a:r>
              <a:rPr lang="it-IT" sz="1800" dirty="0" err="1" smtClean="0"/>
              <a:t>request</a:t>
            </a:r>
            <a:r>
              <a:rPr lang="it-IT" sz="1800" dirty="0" smtClean="0"/>
              <a:t>/</a:t>
            </a:r>
            <a:r>
              <a:rPr lang="it-IT" sz="1800" dirty="0" err="1" smtClean="0"/>
              <a:t>response</a:t>
            </a:r>
            <a:r>
              <a:rPr lang="it-IT" sz="1800" dirty="0" smtClean="0"/>
              <a:t>) oppure attraverso due distinte connessioni ( es. due </a:t>
            </a:r>
            <a:r>
              <a:rPr lang="it-IT" sz="1800" dirty="0" err="1" smtClean="0"/>
              <a:t>session</a:t>
            </a:r>
            <a:r>
              <a:rPr lang="it-IT" sz="1800" dirty="0" smtClean="0"/>
              <a:t> HTTP </a:t>
            </a:r>
            <a:r>
              <a:rPr lang="it-IT" sz="1800" dirty="0" err="1" smtClean="0"/>
              <a:t>request</a:t>
            </a:r>
            <a:r>
              <a:rPr lang="it-IT" sz="1800" dirty="0" smtClean="0"/>
              <a:t>).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Nella definizione di un’operazione, nel caso questa debba essere intesa come una RPC, si può specificare ( nel caso </a:t>
            </a:r>
            <a:r>
              <a:rPr lang="it-IT" sz="1800" dirty="0" err="1" smtClean="0"/>
              <a:t>request-response</a:t>
            </a:r>
            <a:r>
              <a:rPr lang="it-IT" sz="1800" dirty="0" smtClean="0"/>
              <a:t> o </a:t>
            </a:r>
            <a:r>
              <a:rPr lang="it-IT" sz="1800" dirty="0" err="1" smtClean="0"/>
              <a:t>solicit-response</a:t>
            </a:r>
            <a:r>
              <a:rPr lang="it-IT" sz="1800" dirty="0" smtClean="0"/>
              <a:t>) la lista dei parametri  con l’attributo </a:t>
            </a:r>
            <a:r>
              <a:rPr lang="it-IT" sz="1800" b="1" dirty="0" err="1" smtClean="0"/>
              <a:t>parameterOrder</a:t>
            </a:r>
            <a:r>
              <a:rPr lang="it-IT" sz="1800" b="1" dirty="0" smtClean="0"/>
              <a:t> </a:t>
            </a:r>
            <a:r>
              <a:rPr lang="it-IT" sz="1800" dirty="0" smtClean="0"/>
              <a:t>il cui valore è composto da un lista di nomi di parti di messaggio separate da spazi singoli. Questo parametro (opzionale) agisce come suggerimento nel caso di chiamate RPC.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2048" y="209550"/>
            <a:ext cx="7772400" cy="504825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WSDL –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binding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5616" y="908720"/>
            <a:ext cx="7848872" cy="513623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600" smtClean="0"/>
              <a:t>Il binding fornisce i dettagli sul protocollo da usare per le operazioni e messaggi definiti da una particolare portType.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Il contenuto di questa sezione del documento WSDL dipende dal protocollo utilizzato e quindi dalle estensioni WSDL adottate. 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Come al solito, l’attributo </a:t>
            </a:r>
            <a:r>
              <a:rPr lang="it-IT" sz="1600" b="1" smtClean="0"/>
              <a:t>name</a:t>
            </a:r>
            <a:r>
              <a:rPr lang="it-IT" sz="1600" smtClean="0"/>
              <a:t> identifica con un nome univoco tutti i binding che vengono definiti in un documento WSDL.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L’attributo </a:t>
            </a:r>
            <a:r>
              <a:rPr lang="it-IT" sz="1600" b="1" smtClean="0"/>
              <a:t>type </a:t>
            </a:r>
            <a:r>
              <a:rPr lang="it-IT" sz="1600" smtClean="0"/>
              <a:t>fa riferimento all’ elemento portType a cui il binding si riferisce.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Possono essere specificate informazioni di binding sia su determinate operazioni che su determinate portType.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Nei bindings possono essere usati vari meccanismi di trasporto: HTTP GET, HTTP POST, SOAP.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Il binding per una operazione fa comunque sempre riferimento all’operazione descritta dalla portType specificata nell’attributo type.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In caso ci siano operazioni con lo stesso nome, quella corretta deve essere identificata fornendo il nome  degli attributi di input e output.</a:t>
            </a:r>
            <a:endParaRPr lang="it-IT" sz="160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4056" y="142875"/>
            <a:ext cx="7772400" cy="49053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WSDL – service e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port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5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4" y="836712"/>
            <a:ext cx="7488832" cy="528024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L’elemento </a:t>
            </a:r>
            <a:r>
              <a:rPr lang="it-IT" sz="1800" b="1" smtClean="0"/>
              <a:t>service </a:t>
            </a:r>
            <a:r>
              <a:rPr lang="it-IT" sz="1800" smtClean="0"/>
              <a:t>racchiude un insieme di porte per il servizio.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L’elemento </a:t>
            </a:r>
            <a:r>
              <a:rPr lang="it-IT" sz="1800" b="1" smtClean="0"/>
              <a:t>port </a:t>
            </a:r>
            <a:r>
              <a:rPr lang="it-IT" sz="1800" smtClean="0"/>
              <a:t> associa un indirizzo (endpoint) a un ben definito binding da utilizzare nella comunicazione. Cambia anch’esso in base all’estensione adottata.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endParaRPr lang="it-IT" sz="1800" smtClean="0"/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service</a:t>
            </a:r>
            <a:r>
              <a:rPr lang="it-IT" sz="1800" b="1" smtClean="0">
                <a:latin typeface="Courier New" pitchFamily="49" charset="0"/>
              </a:rPr>
              <a:t> .... &gt; *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&lt;wsdl: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port</a:t>
            </a:r>
            <a:r>
              <a:rPr lang="it-IT" sz="1800" b="1" smtClean="0">
                <a:latin typeface="Courier New" pitchFamily="49" charset="0"/>
              </a:rPr>
              <a:t> name="nmtoken" </a:t>
            </a:r>
            <a:r>
              <a:rPr lang="it-IT" sz="1800" b="1" smtClean="0">
                <a:solidFill>
                  <a:srgbClr val="FF3300"/>
                </a:solidFill>
                <a:latin typeface="Courier New" pitchFamily="49" charset="0"/>
              </a:rPr>
              <a:t>binding="qname"</a:t>
            </a:r>
            <a:r>
              <a:rPr lang="it-IT" sz="1800" b="1" smtClean="0">
                <a:latin typeface="Courier New" pitchFamily="49" charset="0"/>
              </a:rPr>
              <a:t>&gt; *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	&lt;-- extensibility element (1) --&gt;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	&lt;/wsdl:port&gt; </a:t>
            </a:r>
          </a:p>
          <a:p>
            <a:pPr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>
                <a:latin typeface="Courier New" pitchFamily="49" charset="0"/>
              </a:rPr>
              <a:t>&lt;/wsdl:service&gt;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endParaRPr lang="it-IT" sz="1800" b="1" smtClean="0">
              <a:latin typeface="Courier New" pitchFamily="49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/>
              <a:t> name</a:t>
            </a:r>
            <a:r>
              <a:rPr lang="it-IT" sz="1800" smtClean="0"/>
              <a:t> identifica in maniera univoca la porta nel documento WSDL.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b="1" smtClean="0"/>
              <a:t> binding </a:t>
            </a:r>
            <a:r>
              <a:rPr lang="it-IT" sz="1800" smtClean="0"/>
              <a:t>fa riferimento a un elemento binding definito nel documento.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  <a:tabLst>
                <a:tab pos="952500" algn="l"/>
              </a:tabLst>
            </a:pPr>
            <a:r>
              <a:rPr lang="it-IT" sz="1800" smtClean="0"/>
              <a:t> </a:t>
            </a:r>
            <a:r>
              <a:rPr lang="it-IT" sz="1800" b="1" smtClean="0"/>
              <a:t>L’elemento di estensione</a:t>
            </a:r>
            <a:r>
              <a:rPr lang="it-IT" sz="1800" smtClean="0"/>
              <a:t> serve per identificare l’indirizzo per la porta.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WSDL – port e service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01080" y="1101080"/>
            <a:ext cx="7647384" cy="4632176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800" dirty="0" smtClean="0"/>
              <a:t>Le porte definite per un servizio sono correlate fra di loro in questo modo: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Nessuna delle porte comunica con le altre (i parametri di output di una non possono essere usati come parametri di input di un’altra)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Se un servizio ha varie porte, le quali tutte condividono una determinata </a:t>
            </a:r>
            <a:r>
              <a:rPr lang="it-IT" sz="1800" dirty="0" err="1" smtClean="0"/>
              <a:t>portType</a:t>
            </a:r>
            <a:r>
              <a:rPr lang="it-IT" sz="1800" dirty="0" smtClean="0"/>
              <a:t>, specificando però diversi meccanismi di </a:t>
            </a:r>
            <a:r>
              <a:rPr lang="it-IT" sz="1800" dirty="0" err="1" smtClean="0"/>
              <a:t>binding</a:t>
            </a:r>
            <a:r>
              <a:rPr lang="it-IT" sz="1800" dirty="0" smtClean="0"/>
              <a:t> e indirizzi, le porte sono da considerarsi alternative fra di loro: ognuna di esse fornisce infatti servizi semanticamente equivalenti. Un client può scegliere quale porta utilizzare nella sua richiesta al servizio.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800" dirty="0" smtClean="0"/>
              <a:t> Dalla porta si può risalire alla relativa </a:t>
            </a:r>
            <a:r>
              <a:rPr lang="it-IT" sz="1800" dirty="0" err="1" smtClean="0"/>
              <a:t>portType</a:t>
            </a:r>
            <a:r>
              <a:rPr lang="it-IT" sz="1800" dirty="0" smtClean="0"/>
              <a:t> utilizzata. In questo modo il client di un servizio, </a:t>
            </a:r>
            <a:r>
              <a:rPr lang="it-IT" sz="1800" dirty="0" err="1" smtClean="0"/>
              <a:t>dipendentemente</a:t>
            </a:r>
            <a:r>
              <a:rPr lang="it-IT" sz="1800" dirty="0" smtClean="0"/>
              <a:t> dal fatto che possa utilizzare (tutti) i tipi di porta disponibili,  può sapere se tale servizio è per lui realmente disponibile o no. Ciò specialmente nel caso di servizi che sfruttano varie porte.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806896" y="142875"/>
            <a:ext cx="8229600" cy="49688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WSDL –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binding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con SOAP</a:t>
            </a:r>
          </a:p>
        </p:txBody>
      </p:sp>
      <p:sp>
        <p:nvSpPr>
          <p:cNvPr id="57753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234752" y="980728"/>
            <a:ext cx="7513712" cy="4783237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WSDL fornisce delle estensioni che permettono di specificare il binding di un servizio con i protocolli: una di queste estensioni descrive il binding con SOAP.</a:t>
            </a:r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1600" smtClean="0"/>
              <a:t>Tale estensione definisce i seguenti elementi: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endParaRPr lang="it-IT" sz="1600" smtClean="0"/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smtClean="0"/>
              <a:t> </a:t>
            </a:r>
            <a:r>
              <a:rPr lang="it-IT" sz="1600" b="1" smtClean="0"/>
              <a:t>bindings: </a:t>
            </a:r>
            <a:r>
              <a:rPr lang="it-IT" sz="1600" smtClean="0"/>
              <a:t>specifica che viene utilizzato il formato del protocollo SOAP: Envelope, Header e Body. L’attributo </a:t>
            </a:r>
            <a:r>
              <a:rPr lang="it-IT" sz="1600" b="1" smtClean="0"/>
              <a:t>transport</a:t>
            </a:r>
            <a:r>
              <a:rPr lang="it-IT" sz="1600" smtClean="0"/>
              <a:t> specifica il protocollo di trasporto, l’attributo </a:t>
            </a:r>
            <a:r>
              <a:rPr lang="it-IT" sz="1600" b="1" smtClean="0"/>
              <a:t>style</a:t>
            </a:r>
            <a:r>
              <a:rPr lang="it-IT" sz="1600" smtClean="0"/>
              <a:t> può assumere i valori </a:t>
            </a:r>
            <a:r>
              <a:rPr lang="it-IT" sz="1600" b="1" smtClean="0"/>
              <a:t>rpc</a:t>
            </a:r>
            <a:r>
              <a:rPr lang="it-IT" sz="1600" smtClean="0"/>
              <a:t> e </a:t>
            </a:r>
            <a:r>
              <a:rPr lang="it-IT" sz="1600" b="1" smtClean="0"/>
              <a:t>document</a:t>
            </a:r>
            <a:r>
              <a:rPr lang="it-IT" sz="1600" smtClean="0"/>
              <a:t> per identificare il paradigma di comunicazione 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b="1" smtClean="0"/>
              <a:t> operation: </a:t>
            </a:r>
            <a:r>
              <a:rPr lang="it-IT" sz="1600" smtClean="0"/>
              <a:t>fornisce informazioni su una determinata operazione:</a:t>
            </a:r>
            <a:endParaRPr lang="it-IT" sz="1600" b="1" smtClean="0"/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b="1" smtClean="0"/>
              <a:t> body: </a:t>
            </a:r>
            <a:r>
              <a:rPr lang="it-IT" sz="1600" smtClean="0"/>
              <a:t>specifica come le parti del messaggio devono apparire nel corpo del messaggio SOAP</a:t>
            </a:r>
            <a:endParaRPr lang="it-IT" sz="1600" b="1" smtClean="0"/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b="1" smtClean="0"/>
              <a:t> fault: </a:t>
            </a:r>
            <a:r>
              <a:rPr lang="it-IT" sz="1600" smtClean="0"/>
              <a:t>specifica il contenuto dell’elemento fault del messaggio SOAP</a:t>
            </a:r>
            <a:endParaRPr lang="it-IT" sz="1600" b="1" smtClean="0"/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b="1" smtClean="0"/>
              <a:t> header: </a:t>
            </a:r>
            <a:r>
              <a:rPr lang="it-IT" sz="1600" smtClean="0"/>
              <a:t>specifica il contenuto di un elemento header di un messaggio SOAP</a:t>
            </a:r>
          </a:p>
          <a:p>
            <a:pPr>
              <a:lnSpc>
                <a:spcPct val="110000"/>
              </a:lnSpc>
              <a:buFont typeface="Monotype Sorts" pitchFamily="1" charset="2"/>
              <a:buChar char="n"/>
              <a:tabLst>
                <a:tab pos="952500" algn="l"/>
              </a:tabLst>
            </a:pPr>
            <a:r>
              <a:rPr lang="it-IT" sz="1600" b="1" smtClean="0"/>
              <a:t> address: </a:t>
            </a:r>
            <a:r>
              <a:rPr lang="it-IT" sz="1600" smtClean="0"/>
              <a:t>specifica la porta (URI) da utilizzare per la connessione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Descrivere WS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Una caratteristica dei WS è che possono essere resi “auto descriventi”. Adesso vedremo come</a:t>
            </a:r>
          </a:p>
          <a:p>
            <a:r>
              <a:rPr lang="it-IT" sz="2400" dirty="0" smtClean="0"/>
              <a:t>Un’applicazione “espone” delle funzionalità, e per usare ciascuna funzionalità il client deve invocare determinate operazioni</a:t>
            </a:r>
          </a:p>
          <a:p>
            <a:r>
              <a:rPr lang="it-IT" sz="2400" dirty="0" smtClean="0"/>
              <a:t>Le operazioni comportano l’invio da parte del client di “pezzetti” di informazione, e in risposta all’operazione altra informazione può essere restituita al client</a:t>
            </a:r>
          </a:p>
          <a:p>
            <a:r>
              <a:rPr lang="it-IT" sz="2400" dirty="0" smtClean="0"/>
              <a:t>Ogni volta che l’implementazione dell’applicazione cambia, occorre ricompilare tutto: scarsa flessibilità</a:t>
            </a:r>
          </a:p>
          <a:p>
            <a:endParaRPr lang="it-IT" sz="2400" dirty="0" smtClean="0"/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2880" y="195808"/>
            <a:ext cx="8229600" cy="49688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Riferimenti</a:t>
            </a:r>
          </a:p>
        </p:txBody>
      </p:sp>
      <p:sp>
        <p:nvSpPr>
          <p:cNvPr id="578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73088" y="1052736"/>
            <a:ext cx="7575376" cy="4704184"/>
          </a:xfrm>
        </p:spPr>
        <p:txBody>
          <a:bodyPr/>
          <a:lstStyle/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b="1" smtClean="0"/>
              <a:t>SOAP: </a:t>
            </a:r>
            <a:r>
              <a:rPr lang="it-IT" sz="2400" b="1" smtClean="0">
                <a:hlinkClick r:id="rId2"/>
              </a:rPr>
              <a:t>http://www.w3.org/2000/xp/Group/</a:t>
            </a:r>
            <a:endParaRPr lang="it-IT" sz="2400" b="1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b="1" smtClean="0"/>
              <a:t>WSDL: </a:t>
            </a:r>
            <a:r>
              <a:rPr lang="it-IT" sz="2400" b="1" smtClean="0">
                <a:hlinkClick r:id="rId3"/>
              </a:rPr>
              <a:t>http://www.w3.org/TR/wsdl</a:t>
            </a:r>
            <a:endParaRPr lang="it-IT" sz="2400" b="1" smtClean="0"/>
          </a:p>
          <a:p>
            <a:pPr>
              <a:lnSpc>
                <a:spcPct val="110000"/>
              </a:lnSpc>
              <a:tabLst>
                <a:tab pos="952500" algn="l"/>
              </a:tabLst>
            </a:pPr>
            <a:r>
              <a:rPr lang="it-IT" sz="2400" b="1" smtClean="0"/>
              <a:t>WEBService: http://www.w3.org/2002/ws/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0" y="568860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Tools: editor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83360" y="1906760"/>
            <a:ext cx="7809120" cy="4320454"/>
          </a:xfrm>
        </p:spPr>
        <p:txBody>
          <a:bodyPr/>
          <a:lstStyle/>
          <a:p>
            <a:pPr eaLnBrk="1">
              <a:buNone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Come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scrivono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files WSDL?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A </a:t>
            </a:r>
            <a:r>
              <a:rPr lang="en-GB" dirty="0" err="1" smtClean="0"/>
              <a:t>mano</a:t>
            </a:r>
            <a:r>
              <a:rPr lang="en-GB" dirty="0" smtClean="0"/>
              <a:t>: </a:t>
            </a:r>
            <a:r>
              <a:rPr lang="en-GB" dirty="0" err="1" smtClean="0"/>
              <a:t>alcuni</a:t>
            </a:r>
            <a:r>
              <a:rPr lang="en-GB" dirty="0" smtClean="0"/>
              <a:t> editor </a:t>
            </a:r>
            <a:r>
              <a:rPr lang="en-GB" dirty="0" err="1" smtClean="0"/>
              <a:t>hanno</a:t>
            </a:r>
            <a:r>
              <a:rPr lang="en-GB" dirty="0" smtClean="0"/>
              <a:t> </a:t>
            </a:r>
            <a:r>
              <a:rPr lang="en-GB" dirty="0" err="1" smtClean="0"/>
              <a:t>supporti</a:t>
            </a:r>
            <a:r>
              <a:rPr lang="en-GB" dirty="0" smtClean="0"/>
              <a:t> </a:t>
            </a:r>
            <a:r>
              <a:rPr lang="en-GB" dirty="0" err="1" smtClean="0"/>
              <a:t>speciali</a:t>
            </a:r>
            <a:r>
              <a:rPr lang="en-GB" dirty="0" smtClean="0"/>
              <a:t> </a:t>
            </a:r>
            <a:r>
              <a:rPr lang="en-GB" dirty="0" err="1" smtClean="0"/>
              <a:t>perWSDL</a:t>
            </a:r>
            <a:endParaRPr lang="en-GB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Non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scrivono</a:t>
            </a:r>
            <a:r>
              <a:rPr lang="en-GB" dirty="0" smtClean="0"/>
              <a:t>: </a:t>
            </a:r>
            <a:r>
              <a:rPr lang="en-GB" dirty="0" err="1" smtClean="0"/>
              <a:t>generazione</a:t>
            </a:r>
            <a:r>
              <a:rPr lang="en-GB" dirty="0" smtClean="0"/>
              <a:t> </a:t>
            </a:r>
            <a:r>
              <a:rPr lang="en-GB" dirty="0" err="1" smtClean="0"/>
              <a:t>automatica</a:t>
            </a:r>
            <a:r>
              <a:rPr lang="en-GB" dirty="0" smtClean="0"/>
              <a:t> (in </a:t>
            </a:r>
            <a:r>
              <a:rPr lang="en-GB" dirty="0" err="1" smtClean="0"/>
              <a:t>pochi</a:t>
            </a:r>
            <a:r>
              <a:rPr lang="en-GB" dirty="0" smtClean="0"/>
              <a:t> </a:t>
            </a:r>
            <a:r>
              <a:rPr lang="en-GB" dirty="0" err="1" smtClean="0"/>
              <a:t>passi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795328" y="-27384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Tools: validation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5616" y="908720"/>
            <a:ext cx="7738560" cy="5616624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I </a:t>
            </a:r>
            <a:r>
              <a:rPr lang="en-GB" dirty="0" err="1" smtClean="0"/>
              <a:t>documenti</a:t>
            </a:r>
            <a:r>
              <a:rPr lang="en-GB" dirty="0" smtClean="0"/>
              <a:t> WSDL documents </a:t>
            </a:r>
            <a:r>
              <a:rPr lang="en-GB" dirty="0" err="1" smtClean="0"/>
              <a:t>possono</a:t>
            </a:r>
            <a:r>
              <a:rPr lang="en-GB" dirty="0" smtClean="0"/>
              <a:t> </a:t>
            </a:r>
            <a:r>
              <a:rPr lang="en-GB" dirty="0" err="1" smtClean="0"/>
              <a:t>essere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grandi</a:t>
            </a:r>
            <a:r>
              <a:rPr lang="en-GB" dirty="0" smtClean="0"/>
              <a:t> </a:t>
            </a:r>
            <a:r>
              <a:rPr lang="en-GB" dirty="0" err="1" smtClean="0"/>
              <a:t>dimensioni</a:t>
            </a:r>
            <a:r>
              <a:rPr lang="en-GB" dirty="0" smtClean="0"/>
              <a:t> (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documento</a:t>
            </a:r>
            <a:r>
              <a:rPr lang="en-GB" dirty="0" smtClean="0"/>
              <a:t> WSDL Amazon E-Commerce Service ha 2432 </a:t>
            </a:r>
            <a:r>
              <a:rPr lang="en-GB" dirty="0" err="1" smtClean="0"/>
              <a:t>linee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codice</a:t>
            </a:r>
            <a:r>
              <a:rPr lang="en-GB" dirty="0" smtClean="0"/>
              <a:t> </a:t>
            </a:r>
            <a:r>
              <a:rPr lang="en-GB" dirty="0" err="1" smtClean="0"/>
              <a:t>ed</a:t>
            </a:r>
            <a:r>
              <a:rPr lang="en-GB" dirty="0" smtClean="0"/>
              <a:t> </a:t>
            </a:r>
            <a:r>
              <a:rPr lang="en-GB" dirty="0" err="1" smtClean="0"/>
              <a:t>oltre</a:t>
            </a:r>
            <a:r>
              <a:rPr lang="en-GB" dirty="0" smtClean="0"/>
              <a:t> 100KB)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Tools per </a:t>
            </a:r>
            <a:r>
              <a:rPr lang="en-GB" dirty="0" err="1" smtClean="0"/>
              <a:t>validare</a:t>
            </a:r>
            <a:r>
              <a:rPr lang="en-GB" dirty="0" smtClean="0"/>
              <a:t>(</a:t>
            </a:r>
            <a:r>
              <a:rPr lang="en-GB" dirty="0" err="1" smtClean="0"/>
              <a:t>analizzare</a:t>
            </a:r>
            <a:r>
              <a:rPr lang="en-GB" dirty="0" smtClean="0"/>
              <a:t> </a:t>
            </a:r>
            <a:r>
              <a:rPr lang="en-GB" dirty="0" err="1" smtClean="0"/>
              <a:t>documenti</a:t>
            </a:r>
            <a:r>
              <a:rPr lang="en-GB" dirty="0" smtClean="0"/>
              <a:t> WSDL:</a:t>
            </a:r>
          </a:p>
          <a:p>
            <a:pPr lvl="1"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>
                <a:solidFill>
                  <a:srgbClr val="CCCCFF"/>
                </a:solidFill>
                <a:hlinkClick r:id="rId3"/>
              </a:rPr>
              <a:t>http://xmethods.net/ve2/Tools.po</a:t>
            </a:r>
          </a:p>
          <a:p>
            <a:pPr lvl="1"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>
                <a:solidFill>
                  <a:srgbClr val="CCCCFF"/>
                </a:solidFill>
                <a:hlinkClick r:id="rId4"/>
              </a:rPr>
              <a:t>http://www.softwaresecretweapons.com/jspwiki/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dirty="0" smtClean="0"/>
              <a:t>services/oy-lm-1.3/generator.jsp 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1155368" y="194408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Tools: WSDL generation and </a:t>
            </a:r>
            <a:br>
              <a:rPr lang="en-GB" dirty="0" smtClean="0"/>
            </a:br>
            <a:r>
              <a:rPr lang="en-GB" dirty="0" smtClean="0"/>
              <a:t>client generation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83360" y="1628800"/>
            <a:ext cx="7809120" cy="4176464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800" dirty="0" err="1" smtClean="0"/>
              <a:t>Creare</a:t>
            </a:r>
            <a:r>
              <a:rPr lang="en-GB" sz="2800" dirty="0" smtClean="0"/>
              <a:t> </a:t>
            </a:r>
            <a:r>
              <a:rPr lang="en-GB" sz="2800" dirty="0" err="1" smtClean="0"/>
              <a:t>manualmente</a:t>
            </a:r>
            <a:r>
              <a:rPr lang="en-GB" sz="2800" dirty="0" smtClean="0"/>
              <a:t> un file WSDL per un WS è un task </a:t>
            </a:r>
            <a:r>
              <a:rPr lang="en-GB" sz="2800" dirty="0" err="1" smtClean="0"/>
              <a:t>difficile</a:t>
            </a:r>
            <a:r>
              <a:rPr lang="en-GB" sz="2800" dirty="0" smtClean="0"/>
              <a:t> e </a:t>
            </a:r>
            <a:r>
              <a:rPr lang="en-GB" sz="2800" dirty="0" err="1" smtClean="0"/>
              <a:t>soggetto</a:t>
            </a:r>
            <a:r>
              <a:rPr lang="en-GB" sz="2800" dirty="0" smtClean="0"/>
              <a:t> ad </a:t>
            </a:r>
            <a:r>
              <a:rPr lang="en-GB" sz="2800" dirty="0" err="1" smtClean="0"/>
              <a:t>errori</a:t>
            </a:r>
            <a:endParaRPr lang="en-GB" sz="2800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800" dirty="0" err="1" smtClean="0"/>
              <a:t>Dato</a:t>
            </a:r>
            <a:r>
              <a:rPr lang="en-GB" sz="2800" dirty="0" smtClean="0"/>
              <a:t> un file WSDL, </a:t>
            </a:r>
            <a:r>
              <a:rPr lang="en-GB" sz="2800" dirty="0" err="1" smtClean="0"/>
              <a:t>generare</a:t>
            </a:r>
            <a:r>
              <a:rPr lang="en-GB" sz="2800" dirty="0" smtClean="0"/>
              <a:t> un client per </a:t>
            </a:r>
            <a:r>
              <a:rPr lang="en-GB" sz="2800" dirty="0" err="1" smtClean="0"/>
              <a:t>interagire</a:t>
            </a:r>
            <a:r>
              <a:rPr lang="en-GB" sz="2800" dirty="0" smtClean="0"/>
              <a:t> con </a:t>
            </a:r>
            <a:r>
              <a:rPr lang="en-GB" sz="2800" dirty="0" err="1" smtClean="0"/>
              <a:t>il</a:t>
            </a:r>
            <a:r>
              <a:rPr lang="en-GB" sz="2800" dirty="0" smtClean="0"/>
              <a:t> </a:t>
            </a:r>
            <a:r>
              <a:rPr lang="en-GB" sz="2800" dirty="0" err="1" smtClean="0"/>
              <a:t>servizio</a:t>
            </a:r>
            <a:r>
              <a:rPr lang="en-GB" sz="2800" dirty="0" smtClean="0"/>
              <a:t> è un task </a:t>
            </a:r>
            <a:r>
              <a:rPr lang="en-GB" sz="2800" dirty="0" err="1" smtClean="0"/>
              <a:t>ripetitivo</a:t>
            </a:r>
            <a:endParaRPr lang="en-GB" sz="2800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800" dirty="0" err="1" smtClean="0"/>
              <a:t>Esistono</a:t>
            </a:r>
            <a:r>
              <a:rPr lang="en-GB" sz="2800" dirty="0" smtClean="0"/>
              <a:t> toolkits per </a:t>
            </a:r>
            <a:r>
              <a:rPr lang="en-GB" sz="2800" dirty="0" err="1" smtClean="0"/>
              <a:t>tutti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più</a:t>
            </a:r>
            <a:r>
              <a:rPr lang="en-GB" sz="2800" dirty="0" smtClean="0"/>
              <a:t> </a:t>
            </a:r>
            <a:r>
              <a:rPr lang="en-GB" sz="2800" dirty="0" err="1" smtClean="0"/>
              <a:t>importanti</a:t>
            </a:r>
            <a:r>
              <a:rPr lang="en-GB" sz="2800" dirty="0" smtClean="0"/>
              <a:t> </a:t>
            </a:r>
            <a:r>
              <a:rPr lang="en-GB" sz="2800" dirty="0" err="1" smtClean="0"/>
              <a:t>linguaggi</a:t>
            </a:r>
            <a:r>
              <a:rPr lang="en-GB" sz="2800" dirty="0" smtClean="0"/>
              <a:t> </a:t>
            </a:r>
            <a:r>
              <a:rPr lang="en-GB" sz="2800" dirty="0" err="1" smtClean="0"/>
              <a:t>che</a:t>
            </a:r>
            <a:r>
              <a:rPr lang="en-GB" sz="2800" dirty="0" smtClean="0"/>
              <a:t> </a:t>
            </a:r>
            <a:r>
              <a:rPr lang="en-GB" sz="2800" dirty="0" err="1" smtClean="0"/>
              <a:t>permettono</a:t>
            </a:r>
            <a:r>
              <a:rPr lang="en-GB" sz="2800" dirty="0" smtClean="0"/>
              <a:t> </a:t>
            </a:r>
            <a:r>
              <a:rPr lang="en-GB" sz="2800" dirty="0" err="1" smtClean="0"/>
              <a:t>di</a:t>
            </a:r>
            <a:r>
              <a:rPr lang="en-GB" sz="2800" dirty="0" smtClean="0"/>
              <a:t> </a:t>
            </a:r>
            <a:r>
              <a:rPr lang="en-GB" sz="2800" dirty="0" err="1" smtClean="0"/>
              <a:t>automatizzare</a:t>
            </a:r>
            <a:r>
              <a:rPr lang="en-GB" sz="2800" dirty="0" smtClean="0"/>
              <a:t> </a:t>
            </a:r>
            <a:r>
              <a:rPr lang="en-GB" sz="2800" dirty="0" err="1" smtClean="0"/>
              <a:t>entrambi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task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0" y="44624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WSDL toolkit: Java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83360" y="1016759"/>
            <a:ext cx="7809120" cy="5292561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400" dirty="0" smtClean="0"/>
              <a:t>Axis: </a:t>
            </a:r>
            <a:r>
              <a:rPr lang="en-GB" sz="2400" dirty="0" smtClean="0">
                <a:solidFill>
                  <a:srgbClr val="CCCCFF"/>
                </a:solidFill>
                <a:hlinkClick r:id="rId3"/>
              </a:rPr>
              <a:t>http://ws.apache.org/axis/</a:t>
            </a:r>
            <a:r>
              <a:rPr lang="en-GB" sz="2400" dirty="0" smtClean="0"/>
              <a:t> </a:t>
            </a:r>
          </a:p>
          <a:p>
            <a:pPr lvl="1"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400" dirty="0" smtClean="0"/>
              <a:t>Builds stubs, skeleton and data types from WSDL </a:t>
            </a:r>
          </a:p>
          <a:p>
            <a:pPr lvl="2" eaLnBrk="1">
              <a:lnSpc>
                <a:spcPct val="85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b="1" i="1" dirty="0" smtClean="0">
                <a:ea typeface="AndaleMono" charset="0"/>
                <a:cs typeface="AndaleMono" charset="0"/>
              </a:rPr>
              <a:t>java org.apache.axis.wsdl.WSDL2Java </a:t>
            </a:r>
            <a:r>
              <a:rPr lang="en-GB" b="1" i="1" dirty="0" err="1" smtClean="0">
                <a:ea typeface="AndaleMono" charset="0"/>
                <a:cs typeface="AndaleMono" charset="0"/>
              </a:rPr>
              <a:t>AWSECommerceService.wsdl</a:t>
            </a:r>
            <a:endParaRPr lang="en-GB" b="1" i="1" dirty="0" smtClean="0">
              <a:ea typeface="AndaleMono" charset="0"/>
              <a:cs typeface="AndaleMono" charset="0"/>
            </a:endParaRPr>
          </a:p>
          <a:p>
            <a:pPr lvl="1"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400" b="1" i="1" dirty="0" smtClean="0">
                <a:ea typeface="AndaleMono" charset="0"/>
                <a:cs typeface="AndaleMono" charset="0"/>
              </a:rPr>
              <a:t>Builds WSDL from Java code</a:t>
            </a:r>
          </a:p>
          <a:p>
            <a:pPr lvl="2"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b="1" i="1" dirty="0" smtClean="0">
                <a:ea typeface="AndaleMono" charset="0"/>
                <a:cs typeface="AndaleMono" charset="0"/>
              </a:rPr>
              <a:t>java org.apache.axis.wsdl.Java2WSDL -o </a:t>
            </a:r>
            <a:r>
              <a:rPr lang="en-GB" b="1" i="1" dirty="0" err="1" smtClean="0">
                <a:ea typeface="AndaleMono" charset="0"/>
                <a:cs typeface="AndaleMono" charset="0"/>
              </a:rPr>
              <a:t>wp.wsdl</a:t>
            </a:r>
            <a:r>
              <a:rPr lang="en-GB" b="1" i="1" dirty="0" smtClean="0">
                <a:ea typeface="AndaleMono" charset="0"/>
                <a:cs typeface="AndaleMono" charset="0"/>
              </a:rPr>
              <a:t> -l "</a:t>
            </a:r>
            <a:r>
              <a:rPr lang="en-GB" b="1" i="1" dirty="0" smtClean="0">
                <a:solidFill>
                  <a:srgbClr val="CCCCFF"/>
                </a:solidFill>
                <a:ea typeface="AndaleMono" charset="0"/>
                <a:cs typeface="AndaleMono" charset="0"/>
                <a:hlinkClick r:id="rId4"/>
              </a:rPr>
              <a:t>http://localhost:8080/axis/services/WidgetPrice</a:t>
            </a:r>
            <a:r>
              <a:rPr lang="en-GB" b="1" i="1" dirty="0" smtClean="0">
                <a:ea typeface="AndaleMono" charset="0"/>
                <a:cs typeface="AndaleMono" charset="0"/>
              </a:rPr>
              <a:t> -n"urn:Example6" -p"samples.userguide.example6" "urn:Example6" samples.userguide.example6.WidgetPrice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400" dirty="0" smtClean="0"/>
              <a:t>Axis2: </a:t>
            </a:r>
            <a:r>
              <a:rPr lang="en-GB" sz="2400" dirty="0" smtClean="0">
                <a:solidFill>
                  <a:srgbClr val="CCCCFF"/>
                </a:solidFill>
                <a:hlinkClick r:id="rId5"/>
              </a:rPr>
              <a:t>http://ws.apache.org/axis2/</a:t>
            </a:r>
            <a:r>
              <a:rPr lang="en-GB" sz="2400" dirty="0" smtClean="0"/>
              <a:t> 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>
          <a:xfrm>
            <a:off x="1011352" y="44624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WSDL toolkit: Python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27376" y="980728"/>
            <a:ext cx="7809120" cy="1045550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err="1" smtClean="0"/>
              <a:t>SOAPpy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CCCCFF"/>
                </a:solidFill>
                <a:hlinkClick r:id="rId3"/>
              </a:rPr>
              <a:t>http://pywebsvcs.sourceforge.net/</a:t>
            </a:r>
            <a:r>
              <a:rPr lang="en-GB" dirty="0" smtClean="0"/>
              <a:t> 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Parsing a WSDL file: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174096" y="2852936"/>
            <a:ext cx="7862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from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SOAPpy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import WSDL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wsdlFile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= 'http://webservices.amazon.com/AWSECommerceService/AWSECommerceService.wsdl'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server =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WSDL.Proxy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(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wsdlFile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server.methods.keys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()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[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u'SellerListingSearch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u'CartCreate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u'SellerLookup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u'Help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u'TransactionLookup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u'CartAdd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u'ItemLookup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u'MultiOperation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u'SimilarityLookup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u'CartClear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u'ListLookup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u'CartModify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u'CustomerContentLookup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u'ListSearch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u'BrowseNodeLookup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u'CartGet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u'SellerListingLookup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u'CustomerContentSearch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u'ItemSearch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']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795328" y="188640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WSDL toolkit: Python – </a:t>
            </a:r>
            <a:r>
              <a:rPr lang="en-GB" dirty="0" err="1" smtClean="0"/>
              <a:t>cnt'd</a:t>
            </a:r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1259632" y="1196752"/>
            <a:ext cx="7862400" cy="565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itemSearchM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=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server.methods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['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']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for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inparams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in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itemSearchM.inparams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...     print inparams.name,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inparams.type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... 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body (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u'http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://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webservices.amazon.com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/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AWSECommerceService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/2005-10-05',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u'ItemSearch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')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for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outparams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in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itemSearchM.outparams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...     print outparams.name,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outparams.type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... 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body (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u'http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://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webservices.amazon.com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/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AWSECommerceService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/2005-10-05',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u'ItemSearchResponse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')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result =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server.ItemSearch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({'body': {'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SubscriptionId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xxxxxxxxxxxxxxxxxxxx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', 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SearchIndex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'Books', 'Request' : {'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SearchIndex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'Books', 'Title': 'restaurant end universe'}}})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result.Items.TotalPages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result['Items'].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TotalResults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1600" dirty="0">
                <a:solidFill>
                  <a:srgbClr val="000000"/>
                </a:solidFill>
                <a:latin typeface="Courier" pitchFamily="49" charset="0"/>
              </a:rPr>
              <a:t>'18'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GB" sz="1600" dirty="0">
              <a:solidFill>
                <a:srgbClr val="000000"/>
              </a:solidFill>
              <a:latin typeface="Courier" pitchFamily="49" charset="0"/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>
          <a:xfrm>
            <a:off x="939344" y="568860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WSDL toolkit: Python – </a:t>
            </a:r>
            <a:r>
              <a:rPr lang="en-GB" dirty="0" err="1" smtClean="0"/>
              <a:t>cnt'd</a:t>
            </a:r>
            <a:endParaRPr lang="en-GB" dirty="0" smtClean="0"/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1044480" y="2117022"/>
            <a:ext cx="78480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&gt;&gt;&gt;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result.Items.Item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[0]</a:t>
            </a:r>
          </a:p>
          <a:p>
            <a:pPr>
              <a:lnSpc>
                <a:spcPct val="85000"/>
              </a:lnSpc>
              <a:buClr>
                <a:srgbClr val="000000"/>
              </a:buClr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&lt;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SOAPpy.Types.structType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Item at -1214384084&gt;: {'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ItemAttributes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&lt;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SOAPpy.Types.structType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ItemAttributes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at -1214386100&gt;: {'Title': 'The Restaurant at the End of the Universe', 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ProductGroup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'Book', 'Author': 'Douglas Adams'}, 'ASIN': '0345391810', '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DetailPageURL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': 'http://www.amazon.com/exec/obidos/redirect?tag=ws%26link_code=sp1%26camp=2025%26creative=165953%26path=http://www.amazon.com/gp/redirect.html%253fASIN=0345391810%2526tag=ws%2526lcode=sp1%2526cID=2025%2526ccmID=165953%2526location=/o/ASIN/0345391810%25253FSubscriptionId=xxxxxxxxxxxxxxxxxxxx'}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>
          <a:xfrm>
            <a:off x="870216" y="-27384"/>
            <a:ext cx="7806240" cy="1142039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In </a:t>
            </a:r>
            <a:r>
              <a:rPr lang="en-GB" dirty="0" err="1" smtClean="0"/>
              <a:t>conclusione</a:t>
            </a:r>
            <a:endParaRPr lang="en-GB" dirty="0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7624" y="1198218"/>
            <a:ext cx="7806240" cy="4319014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err="1" smtClean="0"/>
              <a:t>Lavorare</a:t>
            </a:r>
            <a:r>
              <a:rPr lang="en-GB" dirty="0" smtClean="0"/>
              <a:t> con </a:t>
            </a:r>
            <a:r>
              <a:rPr lang="en-GB" dirty="0" err="1" smtClean="0"/>
              <a:t>i</a:t>
            </a:r>
            <a:r>
              <a:rPr lang="en-GB" dirty="0" smtClean="0"/>
              <a:t> tipi </a:t>
            </a:r>
            <a:r>
              <a:rPr lang="en-GB" dirty="0" err="1" smtClean="0"/>
              <a:t>complessi</a:t>
            </a:r>
            <a:r>
              <a:rPr lang="en-GB" dirty="0" smtClean="0"/>
              <a:t> è...</a:t>
            </a:r>
            <a:r>
              <a:rPr lang="en-GB" dirty="0" err="1" smtClean="0"/>
              <a:t>complesso</a:t>
            </a:r>
            <a:r>
              <a:rPr lang="en-GB" dirty="0" smtClean="0"/>
              <a:t> e non </a:t>
            </a:r>
            <a:r>
              <a:rPr lang="en-GB" dirty="0" err="1" smtClean="0"/>
              <a:t>interoperabile</a:t>
            </a:r>
            <a:endParaRPr lang="en-GB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err="1" smtClean="0"/>
              <a:t>Editare</a:t>
            </a:r>
            <a:r>
              <a:rPr lang="en-GB" dirty="0" smtClean="0"/>
              <a:t> file WSDL a </a:t>
            </a:r>
            <a:r>
              <a:rPr lang="en-GB" dirty="0" err="1" smtClean="0"/>
              <a:t>mano</a:t>
            </a:r>
            <a:r>
              <a:rPr lang="en-GB" dirty="0" smtClean="0"/>
              <a:t> è </a:t>
            </a:r>
            <a:r>
              <a:rPr lang="en-GB" dirty="0" err="1" smtClean="0"/>
              <a:t>masochistico</a:t>
            </a:r>
            <a:r>
              <a:rPr lang="en-GB" dirty="0" smtClean="0"/>
              <a:t>, e </a:t>
            </a:r>
            <a:r>
              <a:rPr lang="en-GB" dirty="0" err="1" smtClean="0"/>
              <a:t>va</a:t>
            </a:r>
            <a:r>
              <a:rPr lang="en-GB" dirty="0" smtClean="0"/>
              <a:t> </a:t>
            </a:r>
            <a:r>
              <a:rPr lang="en-GB" dirty="0" err="1" smtClean="0"/>
              <a:t>accuratamente</a:t>
            </a:r>
            <a:r>
              <a:rPr lang="en-GB" dirty="0" smtClean="0"/>
              <a:t> </a:t>
            </a:r>
            <a:r>
              <a:rPr lang="en-GB" dirty="0" err="1" smtClean="0"/>
              <a:t>evitato</a:t>
            </a:r>
            <a:endParaRPr lang="en-GB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Se </a:t>
            </a:r>
            <a:r>
              <a:rPr lang="en-GB" dirty="0" err="1" smtClean="0"/>
              <a:t>qualcosa</a:t>
            </a:r>
            <a:r>
              <a:rPr lang="en-GB" dirty="0" smtClean="0"/>
              <a:t> </a:t>
            </a:r>
            <a:r>
              <a:rPr lang="en-GB" dirty="0" err="1" smtClean="0"/>
              <a:t>sembra</a:t>
            </a:r>
            <a:r>
              <a:rPr lang="en-GB" dirty="0" smtClean="0"/>
              <a:t> </a:t>
            </a:r>
            <a:r>
              <a:rPr lang="en-GB" dirty="0" err="1" smtClean="0"/>
              <a:t>corretto</a:t>
            </a:r>
            <a:r>
              <a:rPr lang="en-GB" dirty="0" smtClean="0"/>
              <a:t> ma non </a:t>
            </a:r>
            <a:r>
              <a:rPr lang="en-GB" dirty="0" err="1" smtClean="0"/>
              <a:t>funziona</a:t>
            </a:r>
            <a:r>
              <a:rPr lang="en-GB" dirty="0" smtClean="0"/>
              <a:t>, fate un double check </a:t>
            </a:r>
            <a:r>
              <a:rPr lang="en-GB" dirty="0" err="1" smtClean="0"/>
              <a:t>dei</a:t>
            </a:r>
            <a:r>
              <a:rPr lang="en-GB" dirty="0" smtClean="0"/>
              <a:t> </a:t>
            </a:r>
            <a:r>
              <a:rPr lang="en-GB" dirty="0" err="1" smtClean="0"/>
              <a:t>vostri</a:t>
            </a:r>
            <a:r>
              <a:rPr lang="en-GB" dirty="0" smtClean="0"/>
              <a:t> namespaces 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726200" y="188640"/>
            <a:ext cx="7806240" cy="1142039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smtClean="0"/>
              <a:t>Alternative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58248" y="1412776"/>
            <a:ext cx="7806240" cy="4509114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000" dirty="0" smtClean="0"/>
              <a:t>Al </a:t>
            </a:r>
            <a:r>
              <a:rPr lang="en-GB" sz="2000" dirty="0" err="1" smtClean="0"/>
              <a:t>momento</a:t>
            </a:r>
            <a:r>
              <a:rPr lang="en-GB" sz="2000" dirty="0" smtClean="0"/>
              <a:t>, WSDL 1.1 è “</a:t>
            </a:r>
            <a:r>
              <a:rPr lang="en-GB" sz="2000" dirty="0" err="1" smtClean="0"/>
              <a:t>il</a:t>
            </a:r>
            <a:r>
              <a:rPr lang="en-GB" sz="2000" dirty="0" smtClean="0"/>
              <a:t>” </a:t>
            </a:r>
            <a:r>
              <a:rPr lang="en-GB" sz="2000" dirty="0" err="1" smtClean="0"/>
              <a:t>linguaggio</a:t>
            </a:r>
            <a:r>
              <a:rPr lang="en-GB" sz="2000" dirty="0" smtClean="0"/>
              <a:t> </a:t>
            </a:r>
            <a:r>
              <a:rPr lang="en-GB" sz="2000" dirty="0" err="1" smtClean="0"/>
              <a:t>di</a:t>
            </a:r>
            <a:r>
              <a:rPr lang="en-GB" sz="2000" dirty="0" smtClean="0"/>
              <a:t> </a:t>
            </a:r>
            <a:r>
              <a:rPr lang="en-GB" sz="2000" dirty="0" err="1" smtClean="0"/>
              <a:t>descrizione</a:t>
            </a:r>
            <a:r>
              <a:rPr lang="en-GB" sz="2000" dirty="0" smtClean="0"/>
              <a:t> per WS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000" dirty="0" smtClean="0"/>
              <a:t>WSDL 2.0 </a:t>
            </a:r>
            <a:r>
              <a:rPr lang="en-GB" sz="2000" dirty="0" err="1" smtClean="0"/>
              <a:t>ridefinisce</a:t>
            </a:r>
            <a:r>
              <a:rPr lang="en-GB" sz="2000" dirty="0" smtClean="0"/>
              <a:t> e </a:t>
            </a:r>
            <a:r>
              <a:rPr lang="en-GB" sz="2000" dirty="0" err="1" smtClean="0"/>
              <a:t>precisa</a:t>
            </a:r>
            <a:r>
              <a:rPr lang="en-GB" sz="2000" dirty="0" smtClean="0"/>
              <a:t> la </a:t>
            </a:r>
            <a:r>
              <a:rPr lang="en-GB" sz="2000" dirty="0" err="1" smtClean="0"/>
              <a:t>grammatica</a:t>
            </a:r>
            <a:r>
              <a:rPr lang="en-GB" sz="2000" dirty="0" smtClean="0"/>
              <a:t> </a:t>
            </a:r>
            <a:r>
              <a:rPr lang="en-GB" sz="2000" dirty="0" err="1" smtClean="0"/>
              <a:t>di</a:t>
            </a:r>
            <a:r>
              <a:rPr lang="en-GB" sz="2000" dirty="0" smtClean="0"/>
              <a:t> WSDL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000" dirty="0" err="1" smtClean="0"/>
              <a:t>Semplificare</a:t>
            </a:r>
            <a:r>
              <a:rPr lang="en-GB" sz="2000" dirty="0" smtClean="0"/>
              <a:t>  lo stack XSD, SOAP/REST, WSDL: SSDL (SOAP Service Description Language), RESEDEL (</a:t>
            </a:r>
            <a:r>
              <a:rPr lang="en-GB" sz="2000" b="1" i="1" dirty="0" err="1" smtClean="0">
                <a:ea typeface="Georgia" charset="0"/>
                <a:cs typeface="Georgia" charset="0"/>
              </a:rPr>
              <a:t>REstful</a:t>
            </a:r>
            <a:r>
              <a:rPr lang="en-GB" sz="2000" b="1" i="1" dirty="0" smtClean="0">
                <a:ea typeface="Georgia" charset="0"/>
                <a:cs typeface="Georgia" charset="0"/>
              </a:rPr>
              <a:t> </a:t>
            </a:r>
            <a:r>
              <a:rPr lang="en-GB" sz="2000" b="1" i="1" dirty="0" err="1" smtClean="0">
                <a:ea typeface="Georgia" charset="0"/>
                <a:cs typeface="Georgia" charset="0"/>
              </a:rPr>
              <a:t>SErvices</a:t>
            </a:r>
            <a:r>
              <a:rPr lang="en-GB" sz="2000" b="1" i="1" dirty="0" smtClean="0">
                <a:ea typeface="Georgia" charset="0"/>
                <a:cs typeface="Georgia" charset="0"/>
              </a:rPr>
              <a:t> </a:t>
            </a:r>
            <a:r>
              <a:rPr lang="en-GB" sz="2000" b="1" i="1" dirty="0" err="1" smtClean="0">
                <a:ea typeface="Georgia" charset="0"/>
                <a:cs typeface="Georgia" charset="0"/>
              </a:rPr>
              <a:t>DEscription</a:t>
            </a:r>
            <a:r>
              <a:rPr lang="en-GB" sz="2000" b="1" i="1" dirty="0" smtClean="0">
                <a:ea typeface="Georgia" charset="0"/>
                <a:cs typeface="Georgia" charset="0"/>
              </a:rPr>
              <a:t> Language), </a:t>
            </a:r>
            <a:r>
              <a:rPr lang="en-GB" sz="2000" dirty="0" smtClean="0"/>
              <a:t>WRDL (Web Resource Description Language), WADL (Web Application Description Language), </a:t>
            </a:r>
            <a:r>
              <a:rPr lang="en-GB" sz="2000" b="1" i="1" dirty="0" smtClean="0">
                <a:ea typeface="Georgia" charset="0"/>
                <a:cs typeface="Georgia" charset="0"/>
              </a:rPr>
              <a:t>SMEX-D (Simple Message </a:t>
            </a:r>
            <a:r>
              <a:rPr lang="en-GB" sz="2000" b="1" i="1" dirty="0" err="1" smtClean="0">
                <a:ea typeface="Georgia" charset="0"/>
                <a:cs typeface="Georgia" charset="0"/>
              </a:rPr>
              <a:t>EXchange</a:t>
            </a:r>
            <a:r>
              <a:rPr lang="en-GB" sz="2000" b="1" i="1" dirty="0" smtClean="0">
                <a:ea typeface="Georgia" charset="0"/>
                <a:cs typeface="Georgia" charset="0"/>
              </a:rPr>
              <a:t> Descriptor), WDL (Web Description Language)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sz="2000" dirty="0" err="1" smtClean="0"/>
              <a:t>Aggiungere</a:t>
            </a:r>
            <a:r>
              <a:rPr lang="en-GB" sz="2000" dirty="0" smtClean="0"/>
              <a:t> </a:t>
            </a:r>
            <a:r>
              <a:rPr lang="en-GB" sz="2000" dirty="0" err="1" smtClean="0"/>
              <a:t>semantica</a:t>
            </a:r>
            <a:r>
              <a:rPr lang="en-GB" sz="2000" dirty="0" smtClean="0"/>
              <a:t> </a:t>
            </a:r>
            <a:r>
              <a:rPr lang="en-GB" sz="2000" dirty="0" err="1" smtClean="0"/>
              <a:t>alla</a:t>
            </a:r>
            <a:r>
              <a:rPr lang="en-GB" sz="2000" dirty="0" smtClean="0"/>
              <a:t> </a:t>
            </a:r>
            <a:r>
              <a:rPr lang="en-GB" sz="2000" dirty="0" err="1" smtClean="0"/>
              <a:t>descrizione</a:t>
            </a:r>
            <a:r>
              <a:rPr lang="en-GB" sz="2000" dirty="0" smtClean="0"/>
              <a:t> </a:t>
            </a:r>
            <a:r>
              <a:rPr lang="en-GB" sz="2000" dirty="0" err="1" smtClean="0"/>
              <a:t>di</a:t>
            </a:r>
            <a:r>
              <a:rPr lang="en-GB" sz="2000" dirty="0" smtClean="0"/>
              <a:t> un </a:t>
            </a:r>
            <a:r>
              <a:rPr lang="en-GB" sz="2000" dirty="0" err="1" smtClean="0"/>
              <a:t>servizio</a:t>
            </a:r>
            <a:r>
              <a:rPr lang="en-GB" sz="2000" dirty="0" smtClean="0"/>
              <a:t>: WSDL-S, WSML (Web Service </a:t>
            </a:r>
            <a:r>
              <a:rPr lang="en-GB" sz="2000" dirty="0" err="1" smtClean="0"/>
              <a:t>Modeling</a:t>
            </a:r>
            <a:r>
              <a:rPr lang="en-GB" sz="2000" dirty="0" smtClean="0"/>
              <a:t> Language</a:t>
            </a:r>
            <a:r>
              <a:rPr lang="en-GB" sz="2400" dirty="0" smtClean="0"/>
              <a:t>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Descrivere WS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Attraverso i WS, l’applicazione può scoprire dinamicamente le informazioni coinvolte, rendendo così più semplice e flessibile l’uso dell’applicazione stessa</a:t>
            </a:r>
          </a:p>
          <a:p>
            <a:r>
              <a:rPr lang="it-IT" sz="2400" dirty="0" smtClean="0"/>
              <a:t>La specifica SOAP non copre la problematica descrittiva. Lo standard de facto in questo settore è WSDL</a:t>
            </a:r>
          </a:p>
          <a:p>
            <a:r>
              <a:rPr lang="it-IT" sz="2400" dirty="0" smtClean="0"/>
              <a:t>WSDL permette a un WS di descrivere cosa esso fa, come lo fa e cosa un utente deve fare per utilizzarlo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90872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UDDI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5615" y="1412775"/>
            <a:ext cx="7766447" cy="3691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400" dirty="0" smtClean="0"/>
              <a:t>Un UDDI </a:t>
            </a:r>
            <a:r>
              <a:rPr lang="it-IT" sz="2400" dirty="0" err="1" smtClean="0"/>
              <a:t>registry</a:t>
            </a:r>
            <a:r>
              <a:rPr lang="it-IT" sz="2400" dirty="0" smtClean="0"/>
              <a:t> è utilizzato con il significato di scoperta dei web service descritti usando WSDL.</a:t>
            </a:r>
          </a:p>
          <a:p>
            <a:pPr>
              <a:lnSpc>
                <a:spcPct val="90000"/>
              </a:lnSpc>
            </a:pPr>
            <a:r>
              <a:rPr lang="it-IT" sz="2400" dirty="0" smtClean="0"/>
              <a:t>L’idea è che l’UDDI </a:t>
            </a:r>
            <a:r>
              <a:rPr lang="it-IT" sz="2400" dirty="0" err="1" smtClean="0"/>
              <a:t>registry</a:t>
            </a:r>
            <a:r>
              <a:rPr lang="it-IT" sz="2400" dirty="0" smtClean="0"/>
              <a:t> può essere cercato in vari modi per ottenere il contatto dell’informazione e la disponibilità dei web service per varie organizzazioni. </a:t>
            </a:r>
          </a:p>
          <a:p>
            <a:pPr>
              <a:lnSpc>
                <a:spcPct val="90000"/>
              </a:lnSpc>
            </a:pPr>
            <a:r>
              <a:rPr lang="it-IT" sz="2400" dirty="0" smtClean="0"/>
              <a:t>L’UDDI potrebbe essere un modo di tenere aggiornato il web service che l’organizzazione ha appena utilizzato.</a:t>
            </a:r>
          </a:p>
          <a:p>
            <a:pPr>
              <a:lnSpc>
                <a:spcPct val="90000"/>
              </a:lnSpc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4888" y="195808"/>
            <a:ext cx="8229600" cy="496888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UDDI</a:t>
            </a:r>
          </a:p>
        </p:txBody>
      </p:sp>
      <p:pic>
        <p:nvPicPr>
          <p:cNvPr id="580611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580612" name="Oval 4"/>
          <p:cNvSpPr>
            <a:spLocks noChangeArrowheads="1"/>
          </p:cNvSpPr>
          <p:nvPr/>
        </p:nvSpPr>
        <p:spPr bwMode="auto">
          <a:xfrm>
            <a:off x="2843213" y="1844675"/>
            <a:ext cx="1081087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UDDI</a:t>
            </a:r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100" smtClean="0"/>
              <a:t>UDDI=Universal Description, Discovery, and Integration </a:t>
            </a:r>
          </a:p>
          <a:p>
            <a:pPr>
              <a:lnSpc>
                <a:spcPct val="90000"/>
              </a:lnSpc>
            </a:pPr>
            <a:endParaRPr lang="it-IT" sz="2500" smtClean="0"/>
          </a:p>
          <a:p>
            <a:pPr>
              <a:lnSpc>
                <a:spcPct val="90000"/>
              </a:lnSpc>
            </a:pPr>
            <a:r>
              <a:rPr lang="it-IT" sz="2100" smtClean="0"/>
              <a:t>The definition of a set of services supporting </a:t>
            </a:r>
          </a:p>
          <a:p>
            <a:pPr lvl="1">
              <a:lnSpc>
                <a:spcPct val="90000"/>
              </a:lnSpc>
            </a:pPr>
            <a:r>
              <a:rPr lang="it-IT" sz="2000" smtClean="0"/>
              <a:t>the description and discovery of </a:t>
            </a:r>
          </a:p>
          <a:p>
            <a:pPr lvl="2">
              <a:lnSpc>
                <a:spcPct val="90000"/>
              </a:lnSpc>
            </a:pPr>
            <a:r>
              <a:rPr lang="it-IT" sz="1800" smtClean="0"/>
              <a:t>businesses, Organizations and other Web services providers</a:t>
            </a:r>
          </a:p>
          <a:p>
            <a:pPr lvl="2">
              <a:lnSpc>
                <a:spcPct val="90000"/>
              </a:lnSpc>
            </a:pPr>
            <a:r>
              <a:rPr lang="it-IT" sz="1800" smtClean="0"/>
              <a:t>the Web services they make available</a:t>
            </a:r>
          </a:p>
          <a:p>
            <a:pPr lvl="2">
              <a:lnSpc>
                <a:spcPct val="90000"/>
              </a:lnSpc>
            </a:pPr>
            <a:r>
              <a:rPr lang="it-IT" sz="1800" smtClean="0"/>
              <a:t>the technical interfaces which may be used to access those services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it-IT" sz="1800" smtClean="0"/>
              <a:t> </a:t>
            </a:r>
            <a:endParaRPr lang="it-IT" smtClean="0"/>
          </a:p>
          <a:p>
            <a:pPr>
              <a:lnSpc>
                <a:spcPct val="90000"/>
              </a:lnSpc>
            </a:pPr>
            <a:r>
              <a:rPr lang="en-US" sz="2100" smtClean="0"/>
              <a:t>To be interrogated via SOAP</a:t>
            </a:r>
          </a:p>
          <a:p>
            <a:pPr>
              <a:lnSpc>
                <a:spcPct val="90000"/>
              </a:lnSpc>
            </a:pPr>
            <a:endParaRPr lang="en-US" sz="2100" smtClean="0"/>
          </a:p>
          <a:p>
            <a:pPr>
              <a:lnSpc>
                <a:spcPct val="90000"/>
              </a:lnSpc>
            </a:pPr>
            <a:r>
              <a:rPr lang="en-US" sz="2100" smtClean="0"/>
              <a:t>Defined by OASIS, version 3 (2005)</a:t>
            </a:r>
          </a:p>
          <a:p>
            <a:pPr>
              <a:lnSpc>
                <a:spcPct val="90000"/>
              </a:lnSpc>
            </a:pPr>
            <a:endParaRPr lang="it-IT" sz="2100" smtClean="0"/>
          </a:p>
        </p:txBody>
      </p:sp>
      <p:sp>
        <p:nvSpPr>
          <p:cNvPr id="581636" name="Rectangle 4"/>
          <p:cNvSpPr>
            <a:spLocks noChangeArrowheads="1"/>
          </p:cNvSpPr>
          <p:nvPr/>
        </p:nvSpPr>
        <p:spPr bwMode="auto">
          <a:xfrm>
            <a:off x="1692275" y="5516563"/>
            <a:ext cx="2205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800"/>
              <a:t>http://www.uddi.org/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UDDI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05272" y="1556792"/>
            <a:ext cx="7211144" cy="4176464"/>
          </a:xfrm>
        </p:spPr>
        <p:txBody>
          <a:bodyPr/>
          <a:lstStyle/>
          <a:p>
            <a:r>
              <a:rPr lang="it-IT" sz="2200" dirty="0" err="1" smtClean="0">
                <a:solidFill>
                  <a:srgbClr val="000000"/>
                </a:solidFill>
              </a:rPr>
              <a:t>Accepts</a:t>
            </a:r>
            <a:r>
              <a:rPr lang="it-IT" sz="2200" dirty="0" smtClean="0">
                <a:solidFill>
                  <a:srgbClr val="000000"/>
                </a:solidFill>
              </a:rPr>
              <a:t> and </a:t>
            </a:r>
            <a:r>
              <a:rPr lang="it-IT" sz="2200" dirty="0" err="1" smtClean="0">
                <a:solidFill>
                  <a:srgbClr val="000000"/>
                </a:solidFill>
              </a:rPr>
              <a:t>organizes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three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types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of</a:t>
            </a:r>
            <a:r>
              <a:rPr lang="it-IT" sz="2200" dirty="0" smtClean="0">
                <a:solidFill>
                  <a:srgbClr val="000000"/>
                </a:solidFill>
              </a:rPr>
              <a:t> information </a:t>
            </a:r>
            <a:r>
              <a:rPr lang="it-IT" sz="2200" dirty="0" err="1" smtClean="0">
                <a:solidFill>
                  <a:srgbClr val="000000"/>
                </a:solidFill>
              </a:rPr>
              <a:t>into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three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broad</a:t>
            </a:r>
            <a:r>
              <a:rPr lang="it-IT" sz="2200" dirty="0" smtClean="0">
                <a:solidFill>
                  <a:srgbClr val="000000"/>
                </a:solidFill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</a:rPr>
              <a:t>categories</a:t>
            </a:r>
            <a:r>
              <a:rPr lang="it-IT" sz="2200" dirty="0" smtClean="0">
                <a:solidFill>
                  <a:srgbClr val="000000"/>
                </a:solidFill>
              </a:rPr>
              <a:t>:</a:t>
            </a:r>
            <a:r>
              <a:rPr lang="it-IT" sz="2200" dirty="0" smtClean="0"/>
              <a:t> </a:t>
            </a:r>
          </a:p>
          <a:p>
            <a:endParaRPr lang="it-IT" sz="2200" dirty="0" smtClean="0"/>
          </a:p>
          <a:p>
            <a:pPr lvl="1"/>
            <a:r>
              <a:rPr lang="it-IT" sz="2000" dirty="0" smtClean="0"/>
              <a:t>White </a:t>
            </a:r>
            <a:r>
              <a:rPr lang="it-IT" sz="2000" dirty="0" err="1" smtClean="0"/>
              <a:t>Pages</a:t>
            </a:r>
            <a:r>
              <a:rPr lang="it-IT" sz="2000" dirty="0" smtClean="0"/>
              <a:t> — </a:t>
            </a:r>
            <a:r>
              <a:rPr lang="it-IT" sz="2000" dirty="0" err="1" smtClean="0"/>
              <a:t>address</a:t>
            </a:r>
            <a:r>
              <a:rPr lang="it-IT" sz="2000" dirty="0" smtClean="0"/>
              <a:t>, </a:t>
            </a:r>
            <a:r>
              <a:rPr lang="it-IT" sz="2000" dirty="0" err="1" smtClean="0"/>
              <a:t>contact</a:t>
            </a:r>
            <a:r>
              <a:rPr lang="it-IT" sz="2000" dirty="0" smtClean="0"/>
              <a:t>, and </a:t>
            </a:r>
            <a:r>
              <a:rPr lang="it-IT" sz="2000" dirty="0" err="1" smtClean="0"/>
              <a:t>known</a:t>
            </a:r>
            <a:r>
              <a:rPr lang="it-IT" sz="2000" dirty="0" smtClean="0"/>
              <a:t> </a:t>
            </a:r>
            <a:r>
              <a:rPr lang="it-IT" sz="2000" dirty="0" err="1" smtClean="0"/>
              <a:t>identifiers</a:t>
            </a:r>
            <a:endParaRPr lang="it-IT" sz="2000" dirty="0" smtClean="0"/>
          </a:p>
          <a:p>
            <a:pPr lvl="1"/>
            <a:endParaRPr lang="it-IT" sz="2000" dirty="0" smtClean="0"/>
          </a:p>
          <a:p>
            <a:pPr lvl="1"/>
            <a:r>
              <a:rPr lang="it-IT" sz="2000" dirty="0" smtClean="0"/>
              <a:t>Yellow </a:t>
            </a:r>
            <a:r>
              <a:rPr lang="it-IT" sz="2000" dirty="0" err="1" smtClean="0"/>
              <a:t>Pages</a:t>
            </a:r>
            <a:r>
              <a:rPr lang="it-IT" sz="2000" dirty="0" smtClean="0"/>
              <a:t> — industrial </a:t>
            </a:r>
            <a:r>
              <a:rPr lang="it-IT" sz="2000" dirty="0" err="1" smtClean="0"/>
              <a:t>categorizations</a:t>
            </a:r>
            <a:r>
              <a:rPr lang="it-IT" sz="2000" dirty="0" smtClean="0"/>
              <a:t> </a:t>
            </a:r>
            <a:r>
              <a:rPr lang="it-IT" sz="2000" dirty="0" err="1" smtClean="0"/>
              <a:t>based</a:t>
            </a:r>
            <a:r>
              <a:rPr lang="it-IT" sz="2000" dirty="0" smtClean="0"/>
              <a:t> on standard </a:t>
            </a:r>
            <a:r>
              <a:rPr lang="it-IT" sz="2000" dirty="0" err="1" smtClean="0"/>
              <a:t>taxonomies</a:t>
            </a:r>
            <a:endParaRPr lang="it-IT" sz="2000" dirty="0" smtClean="0"/>
          </a:p>
          <a:p>
            <a:pPr lvl="1"/>
            <a:endParaRPr lang="it-IT" sz="2000" dirty="0" smtClean="0"/>
          </a:p>
          <a:p>
            <a:pPr lvl="1"/>
            <a:r>
              <a:rPr lang="it-IT" sz="2000" dirty="0" smtClean="0"/>
              <a:t>Green </a:t>
            </a:r>
            <a:r>
              <a:rPr lang="it-IT" sz="2000" dirty="0" err="1" smtClean="0"/>
              <a:t>Pages</a:t>
            </a:r>
            <a:r>
              <a:rPr lang="it-IT" sz="2000" dirty="0" smtClean="0"/>
              <a:t> — </a:t>
            </a:r>
            <a:r>
              <a:rPr lang="it-IT" sz="2000" dirty="0" err="1" smtClean="0"/>
              <a:t>technical</a:t>
            </a:r>
            <a:r>
              <a:rPr lang="it-IT" sz="2000" dirty="0" smtClean="0"/>
              <a:t> information </a:t>
            </a:r>
            <a:r>
              <a:rPr lang="it-IT" sz="2000" dirty="0" err="1" smtClean="0"/>
              <a:t>about</a:t>
            </a:r>
            <a:r>
              <a:rPr lang="it-IT" sz="2000" dirty="0" smtClean="0"/>
              <a:t> </a:t>
            </a:r>
            <a:r>
              <a:rPr lang="it-IT" sz="2000" dirty="0" err="1" smtClean="0"/>
              <a:t>services</a:t>
            </a:r>
            <a:r>
              <a:rPr lang="it-IT" sz="2000" dirty="0" smtClean="0"/>
              <a:t> </a:t>
            </a:r>
            <a:r>
              <a:rPr lang="it-IT" sz="2000" dirty="0" err="1" smtClean="0"/>
              <a:t>exposed</a:t>
            </a:r>
            <a:r>
              <a:rPr lang="it-IT" sz="2000" dirty="0" smtClean="0"/>
              <a:t> </a:t>
            </a:r>
            <a:r>
              <a:rPr lang="it-IT" sz="2000" dirty="0" err="1" smtClean="0"/>
              <a:t>by</a:t>
            </a:r>
            <a:r>
              <a:rPr lang="it-IT" sz="2000" dirty="0" smtClean="0"/>
              <a:t> the business. </a:t>
            </a:r>
            <a:r>
              <a:rPr lang="it-IT" sz="2000" dirty="0" err="1" smtClean="0"/>
              <a:t>including</a:t>
            </a:r>
            <a:r>
              <a:rPr lang="it-IT" sz="2000" dirty="0" smtClean="0"/>
              <a:t> </a:t>
            </a:r>
            <a:r>
              <a:rPr lang="it-IT" sz="2000" dirty="0" err="1" smtClean="0"/>
              <a:t>references</a:t>
            </a:r>
            <a:r>
              <a:rPr lang="it-IT" sz="2000" dirty="0" smtClean="0"/>
              <a:t> and </a:t>
            </a:r>
            <a:r>
              <a:rPr lang="it-IT" sz="2000" dirty="0" err="1" smtClean="0"/>
              <a:t>interfaces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the </a:t>
            </a:r>
            <a:r>
              <a:rPr lang="it-IT" sz="2000" dirty="0" err="1" smtClean="0"/>
              <a:t>services</a:t>
            </a:r>
            <a:r>
              <a:rPr lang="it-IT" sz="2000" dirty="0" smtClean="0"/>
              <a:t> a company can </a:t>
            </a:r>
            <a:r>
              <a:rPr lang="it-IT" sz="2000" dirty="0" err="1" smtClean="0"/>
              <a:t>deliver</a:t>
            </a:r>
            <a:r>
              <a:rPr lang="it-IT" sz="2000" dirty="0" smtClean="0"/>
              <a:t>. </a:t>
            </a:r>
          </a:p>
          <a:p>
            <a:endParaRPr lang="it-IT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75"/>
            <a:ext cx="8229600" cy="496888"/>
          </a:xfrm>
        </p:spPr>
        <p:txBody>
          <a:bodyPr/>
          <a:lstStyle/>
          <a:p>
            <a:r>
              <a:rPr lang="it-IT" smtClean="0">
                <a:latin typeface="Arial" pitchFamily="34" charset="0"/>
                <a:cs typeface="Arial" pitchFamily="34" charset="0"/>
              </a:rPr>
              <a:t>UDDI</a:t>
            </a:r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640" y="908720"/>
            <a:ext cx="7355160" cy="52565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 err="1" smtClean="0"/>
              <a:t>Often</a:t>
            </a:r>
            <a:r>
              <a:rPr lang="it-IT" dirty="0" smtClean="0"/>
              <a:t> people </a:t>
            </a:r>
            <a:r>
              <a:rPr lang="it-IT" dirty="0" err="1" smtClean="0"/>
              <a:t>identifies</a:t>
            </a:r>
            <a:r>
              <a:rPr lang="it-IT" dirty="0" smtClean="0"/>
              <a:t> Web </a:t>
            </a:r>
            <a:r>
              <a:rPr lang="it-IT" dirty="0" err="1" smtClean="0"/>
              <a:t>Services</a:t>
            </a:r>
            <a:r>
              <a:rPr lang="it-IT" dirty="0" smtClean="0"/>
              <a:t> </a:t>
            </a:r>
            <a:r>
              <a:rPr lang="it-IT" dirty="0" err="1" smtClean="0"/>
              <a:t>core</a:t>
            </a:r>
            <a:r>
              <a:rPr lang="it-IT" dirty="0" smtClean="0"/>
              <a:t> </a:t>
            </a:r>
            <a:r>
              <a:rPr lang="it-IT" dirty="0" err="1" smtClean="0"/>
              <a:t>technologies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WSDL + SOAP + UDDI</a:t>
            </a:r>
          </a:p>
          <a:p>
            <a:pPr>
              <a:lnSpc>
                <a:spcPct val="90000"/>
              </a:lnSpc>
            </a:pPr>
            <a:endParaRPr lang="it-IT" dirty="0" smtClean="0"/>
          </a:p>
          <a:p>
            <a:pPr>
              <a:lnSpc>
                <a:spcPct val="90000"/>
              </a:lnSpc>
            </a:pPr>
            <a:r>
              <a:rPr lang="it-IT" dirty="0" smtClean="0"/>
              <a:t>The </a:t>
            </a:r>
            <a:r>
              <a:rPr lang="it-IT" dirty="0" err="1" smtClean="0"/>
              <a:t>real</a:t>
            </a:r>
            <a:r>
              <a:rPr lang="it-IT" dirty="0" smtClean="0"/>
              <a:t> </a:t>
            </a:r>
            <a:r>
              <a:rPr lang="it-IT" dirty="0" err="1" smtClean="0"/>
              <a:t>core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WSDL + SOAP</a:t>
            </a:r>
          </a:p>
          <a:p>
            <a:pPr>
              <a:lnSpc>
                <a:spcPct val="90000"/>
              </a:lnSpc>
            </a:pPr>
            <a:endParaRPr lang="it-IT" dirty="0" smtClean="0"/>
          </a:p>
          <a:p>
            <a:pPr>
              <a:lnSpc>
                <a:spcPct val="90000"/>
              </a:lnSpc>
            </a:pPr>
            <a:r>
              <a:rPr lang="it-IT" dirty="0" smtClean="0"/>
              <a:t>The </a:t>
            </a:r>
            <a:r>
              <a:rPr lang="it-IT" dirty="0" err="1" smtClean="0"/>
              <a:t>Grid</a:t>
            </a:r>
            <a:r>
              <a:rPr lang="it-IT" dirty="0" smtClean="0"/>
              <a:t> community </a:t>
            </a:r>
          </a:p>
          <a:p>
            <a:pPr lvl="1">
              <a:lnSpc>
                <a:spcPct val="90000"/>
              </a:lnSpc>
            </a:pPr>
            <a:r>
              <a:rPr lang="it-IT" dirty="0" err="1" smtClean="0"/>
              <a:t>did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adopt</a:t>
            </a:r>
            <a:r>
              <a:rPr lang="it-IT" dirty="0" smtClean="0"/>
              <a:t> UDDI</a:t>
            </a:r>
          </a:p>
          <a:p>
            <a:pPr lvl="1">
              <a:lnSpc>
                <a:spcPct val="90000"/>
              </a:lnSpc>
            </a:pP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relies</a:t>
            </a:r>
            <a:r>
              <a:rPr lang="it-IT" dirty="0" smtClean="0"/>
              <a:t> on the Information Service </a:t>
            </a:r>
          </a:p>
          <a:p>
            <a:pPr lvl="2">
              <a:lnSpc>
                <a:spcPct val="90000"/>
              </a:lnSpc>
            </a:pPr>
            <a:r>
              <a:rPr lang="it-IT" dirty="0" smtClean="0"/>
              <a:t>(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explaine</a:t>
            </a:r>
            <a:r>
              <a:rPr lang="it-IT" dirty="0" smtClean="0"/>
              <a:t> in a future </a:t>
            </a:r>
            <a:r>
              <a:rPr lang="it-IT" dirty="0" err="1" smtClean="0"/>
              <a:t>lesson</a:t>
            </a:r>
            <a:r>
              <a:rPr lang="it-IT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Vantaggi nell’usare WSDL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WSDL permette di rendere più semplice l’utilizzo dei WS, specificando con esattezza le interfacce</a:t>
            </a:r>
          </a:p>
          <a:p>
            <a:r>
              <a:rPr lang="it-IT" sz="2400" dirty="0" smtClean="0"/>
              <a:t>WSDL rende più semplice la scrittura dell’applicazione client, richiedendo meno codice per il client stesso</a:t>
            </a:r>
          </a:p>
          <a:p>
            <a:r>
              <a:rPr lang="it-IT" sz="2400" dirty="0" smtClean="0"/>
              <a:t>WSDL permette che gli eventuali cambiamenti al WS possano essere gestiti dal client semplicemente “scoprendo” tali cambiamenti a </a:t>
            </a:r>
            <a:r>
              <a:rPr lang="it-IT" sz="2400" dirty="0" err="1" smtClean="0"/>
              <a:t>run</a:t>
            </a:r>
            <a:r>
              <a:rPr lang="it-IT" sz="2400" dirty="0" smtClean="0"/>
              <a:t> </a:t>
            </a:r>
            <a:r>
              <a:rPr lang="it-IT" sz="2400" dirty="0" err="1" smtClean="0"/>
              <a:t>time</a:t>
            </a:r>
            <a:r>
              <a:rPr lang="it-IT" sz="2400" dirty="0" smtClean="0"/>
              <a:t> nella descrizione WSDL, senza dover modificare il client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Altro su WSDL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WSDL non è perfetto.</a:t>
            </a:r>
          </a:p>
          <a:p>
            <a:r>
              <a:rPr lang="it-IT" sz="2400" dirty="0" smtClean="0"/>
              <a:t>Non c’è supporto al “</a:t>
            </a:r>
            <a:r>
              <a:rPr lang="it-IT" sz="2400" dirty="0" err="1" smtClean="0"/>
              <a:t>versioning</a:t>
            </a:r>
            <a:r>
              <a:rPr lang="it-IT" sz="2400" dirty="0" smtClean="0"/>
              <a:t>”, quindi se delle modifiche si fanno all’interfaccia, non c’è modo di propagarle al client</a:t>
            </a:r>
          </a:p>
          <a:p>
            <a:r>
              <a:rPr lang="it-IT" sz="2400" dirty="0" smtClean="0"/>
              <a:t>L’interfaccia WSDL è quindi simile a quella che si usa nella OOP, e deve essere considerata “immutabile”, pena la modifica del client</a:t>
            </a:r>
          </a:p>
          <a:p>
            <a:r>
              <a:rPr lang="it-IT" sz="2400" dirty="0" smtClean="0"/>
              <a:t>Esistono </a:t>
            </a:r>
            <a:r>
              <a:rPr lang="it-IT" sz="2400" dirty="0" err="1" smtClean="0"/>
              <a:t>tool</a:t>
            </a:r>
            <a:r>
              <a:rPr lang="it-IT" sz="2400" dirty="0" smtClean="0"/>
              <a:t> per generare automaticamente descrizioni WSDL. Esempi: Web </a:t>
            </a:r>
            <a:r>
              <a:rPr lang="it-IT" sz="2400" dirty="0" err="1" smtClean="0"/>
              <a:t>Services</a:t>
            </a:r>
            <a:r>
              <a:rPr lang="it-IT" sz="2400" dirty="0" smtClean="0"/>
              <a:t> Toolkit e WSIF di IBM, Apache </a:t>
            </a:r>
            <a:r>
              <a:rPr lang="it-IT" sz="2400" dirty="0" err="1" smtClean="0"/>
              <a:t>Axis</a:t>
            </a:r>
            <a:r>
              <a:rPr lang="it-IT" sz="2400" dirty="0" smtClean="0"/>
              <a:t>, Toolkit di .NET</a:t>
            </a:r>
            <a:endParaRPr lang="it-IT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0" y="568860"/>
            <a:ext cx="7809120" cy="1146360"/>
          </a:xfrm>
        </p:spPr>
        <p:txBody>
          <a:bodyPr/>
          <a:lstStyle/>
          <a:p>
            <a:pPr eaLnBrk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dirty="0" err="1" smtClean="0"/>
              <a:t>Sommario</a:t>
            </a:r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79712" y="2348880"/>
            <a:ext cx="6501888" cy="3878334"/>
          </a:xfrm>
        </p:spPr>
        <p:txBody>
          <a:bodyPr/>
          <a:lstStyle/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err="1" smtClean="0"/>
              <a:t>Motivazioni</a:t>
            </a:r>
            <a:endParaRPr lang="en-GB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err="1" smtClean="0"/>
              <a:t>Specifiche</a:t>
            </a:r>
            <a:r>
              <a:rPr lang="en-GB" dirty="0" smtClean="0"/>
              <a:t> WSDL e un </a:t>
            </a:r>
            <a:r>
              <a:rPr lang="en-GB" dirty="0" err="1" smtClean="0"/>
              <a:t>esempio</a:t>
            </a:r>
            <a:endParaRPr lang="en-GB" dirty="0" smtClean="0"/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Tools</a:t>
            </a:r>
          </a:p>
          <a:p>
            <a:pPr eaLnBrk="1"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</a:pPr>
            <a:r>
              <a:rPr lang="en-GB" dirty="0" smtClean="0"/>
              <a:t>Alternative WSDL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7543800" cy="449262"/>
          </a:xfrm>
        </p:spPr>
        <p:txBody>
          <a:bodyPr/>
          <a:lstStyle/>
          <a:p>
            <a:r>
              <a:rPr lang="it-IT" dirty="0" err="1" smtClean="0">
                <a:latin typeface="Arial" pitchFamily="34" charset="0"/>
              </a:rPr>
              <a:t>WSDL…Utilizzo</a:t>
            </a:r>
            <a:endParaRPr lang="it-IT" dirty="0" smtClean="0">
              <a:latin typeface="Arial" pitchFamily="34" charset="0"/>
            </a:endParaRPr>
          </a:p>
        </p:txBody>
      </p:sp>
      <p:sp>
        <p:nvSpPr>
          <p:cNvPr id="557060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9632" y="908720"/>
            <a:ext cx="7488832" cy="489654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sz="1800" dirty="0" smtClean="0"/>
              <a:t>Il Web Service </a:t>
            </a:r>
            <a:r>
              <a:rPr lang="it-IT" sz="1800" dirty="0" err="1" smtClean="0"/>
              <a:t>Description</a:t>
            </a:r>
            <a:r>
              <a:rPr lang="it-IT" sz="1800" dirty="0" smtClean="0"/>
              <a:t> </a:t>
            </a:r>
            <a:r>
              <a:rPr lang="it-IT" sz="1800" dirty="0" err="1" smtClean="0"/>
              <a:t>Language</a:t>
            </a:r>
            <a:r>
              <a:rPr lang="it-IT" sz="1800" dirty="0" smtClean="0"/>
              <a:t> (WSDL) costituisce una base per i web service. </a:t>
            </a:r>
          </a:p>
          <a:p>
            <a:pPr>
              <a:lnSpc>
                <a:spcPct val="80000"/>
              </a:lnSpc>
            </a:pPr>
            <a:endParaRPr lang="it-IT" sz="1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1800" dirty="0" smtClean="0"/>
              <a:t>La figura presenta l’utilizzo dei WSDL. I passi di fornitura e consumo dei servizi </a:t>
            </a:r>
            <a:r>
              <a:rPr lang="it-IT" sz="1800" dirty="0" err="1" smtClean="0"/>
              <a:t>implicano…</a:t>
            </a:r>
            <a:endParaRPr lang="it-IT" sz="1800" dirty="0" smtClean="0"/>
          </a:p>
          <a:p>
            <a:pPr marL="800100" lvl="1" indent="-342900">
              <a:lnSpc>
                <a:spcPct val="80000"/>
              </a:lnSpc>
              <a:buFont typeface="Arial" pitchFamily="34" charset="0"/>
              <a:buAutoNum type="arabicPeriod"/>
            </a:pPr>
            <a:r>
              <a:rPr lang="it-IT" sz="1600" dirty="0" smtClean="0"/>
              <a:t>il service provider descrive il suo servizio usando WSDL. Questa definizione viene pubblicata nella directory dei servizi.</a:t>
            </a:r>
          </a:p>
          <a:p>
            <a:pPr marL="800100" lvl="1" indent="-342900">
              <a:lnSpc>
                <a:spcPct val="80000"/>
              </a:lnSpc>
              <a:buFont typeface="Arial" pitchFamily="34" charset="0"/>
              <a:buAutoNum type="arabicPeriod"/>
            </a:pPr>
            <a:r>
              <a:rPr lang="it-IT" sz="1600" dirty="0" smtClean="0"/>
              <a:t>un service consumer emette una o più </a:t>
            </a:r>
            <a:r>
              <a:rPr lang="it-IT" sz="1600" dirty="0" err="1" smtClean="0"/>
              <a:t>query</a:t>
            </a:r>
            <a:r>
              <a:rPr lang="it-IT" sz="1600" dirty="0" smtClean="0"/>
              <a:t> alla directory per localizzare un servizio e stabilire come comunicare con quel servizio.</a:t>
            </a:r>
          </a:p>
          <a:p>
            <a:pPr marL="800100" lvl="1" indent="-342900">
              <a:lnSpc>
                <a:spcPct val="80000"/>
              </a:lnSpc>
              <a:buFont typeface="Arial" pitchFamily="34" charset="0"/>
              <a:buAutoNum type="arabicPeriod"/>
            </a:pPr>
            <a:r>
              <a:rPr lang="it-IT" sz="1600" dirty="0" smtClean="0"/>
              <a:t>Una parte del WSDL fornito dal service provider è passata al service consumer. La directory raccoglie le richieste e le risposte del service provider e le fornisce al service consumer.</a:t>
            </a:r>
          </a:p>
          <a:p>
            <a:pPr marL="800100" lvl="1" indent="-342900">
              <a:lnSpc>
                <a:spcPct val="80000"/>
              </a:lnSpc>
              <a:buFont typeface="Arial" pitchFamily="34" charset="0"/>
              <a:buAutoNum type="arabicPeriod"/>
            </a:pPr>
            <a:r>
              <a:rPr lang="it-IT" sz="1600" dirty="0" smtClean="0"/>
              <a:t>Il service consumer utilizza il WSDL per mandare una richiesta al service provider.</a:t>
            </a:r>
          </a:p>
          <a:p>
            <a:pPr marL="800100" lvl="1" indent="-342900">
              <a:lnSpc>
                <a:spcPct val="80000"/>
              </a:lnSpc>
              <a:buFont typeface="Arial" pitchFamily="34" charset="0"/>
              <a:buAutoNum type="arabicPeriod"/>
            </a:pPr>
            <a:r>
              <a:rPr lang="it-IT" sz="1600" dirty="0" smtClean="0"/>
              <a:t>Il service provider fornisce la risposta attesa al service consumer.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04056" y="116632"/>
            <a:ext cx="7772400" cy="1243002"/>
          </a:xfrm>
        </p:spPr>
        <p:txBody>
          <a:bodyPr/>
          <a:lstStyle/>
          <a:p>
            <a:r>
              <a:rPr lang="it-IT" dirty="0" err="1" smtClean="0">
                <a:latin typeface="Arial" pitchFamily="34" charset="0"/>
              </a:rPr>
              <a:t>WSDL…Utilizzo</a:t>
            </a:r>
            <a:endParaRPr lang="it-IT" dirty="0"/>
          </a:p>
        </p:txBody>
      </p:sp>
      <p:pic>
        <p:nvPicPr>
          <p:cNvPr id="3" name="Picture 7" descr="Web Services bas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904656" cy="46013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Personalizza struttura">
  <a:themeElements>
    <a:clrScheme name="2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ersonalizza struttura">
  <a:themeElements>
    <a:clrScheme name="3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3493</TotalTime>
  <Words>3638</Words>
  <Application>Microsoft Office PowerPoint</Application>
  <PresentationFormat>Presentazione su schermo (4:3)</PresentationFormat>
  <Paragraphs>331</Paragraphs>
  <Slides>44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44</vt:i4>
      </vt:variant>
    </vt:vector>
  </HeadingPairs>
  <TitlesOfParts>
    <vt:vector size="48" baseType="lpstr">
      <vt:lpstr>2_Personalizza struttura</vt:lpstr>
      <vt:lpstr>3_Personalizza struttura</vt:lpstr>
      <vt:lpstr>1_Personalizza struttura</vt:lpstr>
      <vt:lpstr>Personalizza struttura</vt:lpstr>
      <vt:lpstr>  Corso di Web Services A A. 2013 2014  Domenico Rosaci   Descrivere  servizi SOAP</vt:lpstr>
      <vt:lpstr>Rendere “usabili” i WS</vt:lpstr>
      <vt:lpstr>Descrivere WS</vt:lpstr>
      <vt:lpstr>Descrivere WS</vt:lpstr>
      <vt:lpstr>Vantaggi nell’usare WSDL</vt:lpstr>
      <vt:lpstr>Altro su WSDL</vt:lpstr>
      <vt:lpstr>Sommario</vt:lpstr>
      <vt:lpstr>WSDL…Utilizzo</vt:lpstr>
      <vt:lpstr>WSDL…Utilizzo</vt:lpstr>
      <vt:lpstr>WSDL</vt:lpstr>
      <vt:lpstr>WSDL</vt:lpstr>
      <vt:lpstr>WSDL - caratteristiche</vt:lpstr>
      <vt:lpstr>WSDL - caratteristiche</vt:lpstr>
      <vt:lpstr>WSDL – uso di tipi e messaggi</vt:lpstr>
      <vt:lpstr>WSDL – elemento radice</vt:lpstr>
      <vt:lpstr>Elementi principali di WSDL</vt:lpstr>
      <vt:lpstr>Documentazione in WSDL</vt:lpstr>
      <vt:lpstr>L’elemento types</vt:lpstr>
      <vt:lpstr>L’elemento message</vt:lpstr>
      <vt:lpstr>L’elemento message</vt:lpstr>
      <vt:lpstr>L’elemento portType</vt:lpstr>
      <vt:lpstr>WSDL – operazioni</vt:lpstr>
      <vt:lpstr>WSDL – operazioni</vt:lpstr>
      <vt:lpstr>WSDL – operazioni</vt:lpstr>
      <vt:lpstr>WSDL – operazioni</vt:lpstr>
      <vt:lpstr>WSDL – binding</vt:lpstr>
      <vt:lpstr>WSDL – service e port</vt:lpstr>
      <vt:lpstr>WSDL – port e service</vt:lpstr>
      <vt:lpstr>WSDL – binding con SOAP</vt:lpstr>
      <vt:lpstr>Riferimenti</vt:lpstr>
      <vt:lpstr>Tools: editor</vt:lpstr>
      <vt:lpstr>Tools: validation</vt:lpstr>
      <vt:lpstr>Tools: WSDL generation and  client generation</vt:lpstr>
      <vt:lpstr>WSDL toolkit: Java</vt:lpstr>
      <vt:lpstr>WSDL toolkit: Python</vt:lpstr>
      <vt:lpstr>WSDL toolkit: Python – cnt'd</vt:lpstr>
      <vt:lpstr>WSDL toolkit: Python – cnt'd</vt:lpstr>
      <vt:lpstr>In conclusione</vt:lpstr>
      <vt:lpstr>Alternative</vt:lpstr>
      <vt:lpstr>UDDI</vt:lpstr>
      <vt:lpstr>UDDI</vt:lpstr>
      <vt:lpstr>UDDI</vt:lpstr>
      <vt:lpstr>UDDI</vt:lpstr>
      <vt:lpstr>UDDI</vt:lpstr>
    </vt:vector>
  </TitlesOfParts>
  <Company>DIMET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Rosaci</dc:creator>
  <cp:lastModifiedBy>domenico</cp:lastModifiedBy>
  <cp:revision>503</cp:revision>
  <dcterms:created xsi:type="dcterms:W3CDTF">2008-05-16T15:01:40Z</dcterms:created>
  <dcterms:modified xsi:type="dcterms:W3CDTF">2013-09-30T15:08:39Z</dcterms:modified>
</cp:coreProperties>
</file>